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459" r:id="rId2"/>
    <p:sldId id="458" r:id="rId3"/>
    <p:sldId id="475" r:id="rId4"/>
    <p:sldId id="474" r:id="rId5"/>
    <p:sldId id="477" r:id="rId6"/>
    <p:sldId id="460" r:id="rId7"/>
    <p:sldId id="461" r:id="rId8"/>
    <p:sldId id="462" r:id="rId9"/>
    <p:sldId id="463" r:id="rId10"/>
    <p:sldId id="464" r:id="rId11"/>
    <p:sldId id="476" r:id="rId12"/>
    <p:sldId id="466" r:id="rId13"/>
    <p:sldId id="465" r:id="rId14"/>
    <p:sldId id="527" r:id="rId15"/>
    <p:sldId id="467" r:id="rId16"/>
    <p:sldId id="469" r:id="rId17"/>
    <p:sldId id="468" r:id="rId18"/>
    <p:sldId id="470" r:id="rId19"/>
    <p:sldId id="515" r:id="rId20"/>
    <p:sldId id="516" r:id="rId21"/>
    <p:sldId id="517" r:id="rId22"/>
    <p:sldId id="518" r:id="rId23"/>
    <p:sldId id="471" r:id="rId24"/>
    <p:sldId id="472" r:id="rId25"/>
    <p:sldId id="473" r:id="rId26"/>
    <p:sldId id="479" r:id="rId27"/>
    <p:sldId id="481" r:id="rId28"/>
    <p:sldId id="480" r:id="rId29"/>
    <p:sldId id="482" r:id="rId30"/>
    <p:sldId id="483" r:id="rId31"/>
    <p:sldId id="484" r:id="rId32"/>
    <p:sldId id="485" r:id="rId33"/>
    <p:sldId id="486" r:id="rId34"/>
    <p:sldId id="487" r:id="rId35"/>
    <p:sldId id="488" r:id="rId36"/>
    <p:sldId id="489" r:id="rId37"/>
    <p:sldId id="491" r:id="rId38"/>
    <p:sldId id="492" r:id="rId39"/>
    <p:sldId id="495" r:id="rId40"/>
    <p:sldId id="494" r:id="rId41"/>
    <p:sldId id="496" r:id="rId42"/>
    <p:sldId id="498" r:id="rId43"/>
    <p:sldId id="497" r:id="rId44"/>
    <p:sldId id="499" r:id="rId45"/>
    <p:sldId id="514" r:id="rId46"/>
    <p:sldId id="519" r:id="rId47"/>
    <p:sldId id="520" r:id="rId48"/>
    <p:sldId id="525" r:id="rId49"/>
    <p:sldId id="521" r:id="rId50"/>
    <p:sldId id="522" r:id="rId51"/>
    <p:sldId id="523" r:id="rId52"/>
    <p:sldId id="524" r:id="rId53"/>
    <p:sldId id="526" r:id="rId54"/>
    <p:sldId id="501" r:id="rId55"/>
    <p:sldId id="502" r:id="rId56"/>
    <p:sldId id="503" r:id="rId57"/>
    <p:sldId id="504" r:id="rId58"/>
    <p:sldId id="506" r:id="rId59"/>
    <p:sldId id="507" r:id="rId60"/>
    <p:sldId id="508" r:id="rId61"/>
    <p:sldId id="528" r:id="rId62"/>
    <p:sldId id="509" r:id="rId63"/>
    <p:sldId id="529" r:id="rId64"/>
    <p:sldId id="510" r:id="rId65"/>
    <p:sldId id="511" r:id="rId66"/>
    <p:sldId id="513" r:id="rId67"/>
    <p:sldId id="478" r:id="rId68"/>
    <p:sldId id="426" r:id="rId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3F3"/>
    <a:srgbClr val="FFC000"/>
    <a:srgbClr val="0101FF"/>
    <a:srgbClr val="DCE5F4"/>
    <a:srgbClr val="A2B9E2"/>
    <a:srgbClr val="FFFFFF"/>
    <a:srgbClr val="7F7FFF"/>
    <a:srgbClr val="4472C4"/>
    <a:srgbClr val="00B050"/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1" autoAdjust="0"/>
    <p:restoredTop sz="94660"/>
  </p:normalViewPr>
  <p:slideViewPr>
    <p:cSldViewPr snapToGrid="0">
      <p:cViewPr varScale="1">
        <p:scale>
          <a:sx n="83" d="100"/>
          <a:sy n="83" d="100"/>
        </p:scale>
        <p:origin x="46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3745D-AFE9-4BCB-A37E-4A9C6E6DA084}" type="datetimeFigureOut">
              <a:rPr lang="en-US" smtClean="0"/>
              <a:t>7/29/2025</a:t>
            </a:fld>
            <a:endParaRPr lang="en-US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1A49DB-7628-4AEE-BA86-99B9350EFF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210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EBEA2-0DB9-3D1A-6510-B5CD7B740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0CEFCF84-846C-D925-1B40-A04DF023FD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71034523-9842-4DA8-E208-00EA2947F3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4067C2E-FBED-9756-F5C0-F1C1AFAB7D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A49DB-7628-4AEE-BA86-99B9350EFF1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544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A49DB-7628-4AEE-BA86-99B9350EFF1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772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A49DB-7628-4AEE-BA86-99B9350EFF1F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692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A49DB-7628-4AEE-BA86-99B9350EFF1F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851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A49DB-7628-4AEE-BA86-99B9350EFF1F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878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A49DB-7628-4AEE-BA86-99B9350EFF1F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008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1A4776-4BA2-822D-C1DC-17FEE1A20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25C238A-DB95-40BD-09DF-67631B96C1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265153EC-1649-F2B6-A97C-CB47C711A312}"/>
              </a:ext>
            </a:extLst>
          </p:cNvPr>
          <p:cNvSpPr txBox="1"/>
          <p:nvPr userDrawn="1"/>
        </p:nvSpPr>
        <p:spPr>
          <a:xfrm>
            <a:off x="4946500" y="6408111"/>
            <a:ext cx="229899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zh-TW" sz="1100" dirty="0">
                <a:solidFill>
                  <a:schemeClr val="bg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何承祐</a:t>
            </a:r>
            <a:r>
              <a:rPr lang="en-US" altLang="zh-TW" sz="1100" dirty="0">
                <a:solidFill>
                  <a:schemeClr val="bg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en-US" altLang="zh-TW" sz="1100" dirty="0" err="1">
                <a:solidFill>
                  <a:schemeClr val="bg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IPhOC</a:t>
            </a:r>
            <a:endParaRPr lang="zh-TW" altLang="zh-TW" sz="1100" dirty="0">
              <a:solidFill>
                <a:schemeClr val="bg1">
                  <a:lumMod val="7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A8B3A852-E424-E308-14EB-B68DCAA1AF73}"/>
              </a:ext>
            </a:extLst>
          </p:cNvPr>
          <p:cNvSpPr txBox="1"/>
          <p:nvPr userDrawn="1"/>
        </p:nvSpPr>
        <p:spPr>
          <a:xfrm>
            <a:off x="9396580" y="6411756"/>
            <a:ext cx="229899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44B4259-DA76-425F-BF8D-499E963C87D7}" type="slidenum">
              <a:rPr lang="zh-TW" altLang="zh-TW" sz="1100" smtClean="0">
                <a:solidFill>
                  <a:schemeClr val="bg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zh-TW" sz="1100" dirty="0">
              <a:solidFill>
                <a:schemeClr val="bg1">
                  <a:lumMod val="7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D03DFD1-ED70-E9C1-D87B-025AA079285D}"/>
              </a:ext>
            </a:extLst>
          </p:cNvPr>
          <p:cNvSpPr txBox="1"/>
          <p:nvPr userDrawn="1"/>
        </p:nvSpPr>
        <p:spPr>
          <a:xfrm>
            <a:off x="496420" y="6408111"/>
            <a:ext cx="229899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TW" sz="1100" dirty="0">
                <a:solidFill>
                  <a:schemeClr val="bg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7/30/2025</a:t>
            </a:r>
            <a:endParaRPr lang="zh-TW" altLang="zh-TW" sz="1100" dirty="0">
              <a:solidFill>
                <a:schemeClr val="bg1">
                  <a:lumMod val="7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9852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Word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73BB8C5-6CA2-0624-E3F0-BFA621BE4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FF74659-48B4-A140-464D-DE7BB9FD1A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48DC873-68ED-0C78-437C-C9ED37A48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2FFB2-7BD9-451C-B2D7-24868D19F17F}" type="datetimeFigureOut">
              <a:rPr lang="en-US" smtClean="0"/>
              <a:t>7/29/2025</a:t>
            </a:fld>
            <a:endParaRPr 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62361BA-4ECD-7FC0-2A38-AECB2BAC6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2118C0A-27CE-2B86-EF89-3E91C1F3D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5414-E862-4BC8-BB10-EA12B77AD1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3102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Word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E5CEB0C3-2C58-BA34-837C-E06D4A4955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D0CFCE8-DCE7-8655-4ECF-EC73F685C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619DC44-53F0-2F69-CD4B-216BE2EBE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2FFB2-7BD9-451C-B2D7-24868D19F17F}" type="datetimeFigureOut">
              <a:rPr lang="en-US" smtClean="0"/>
              <a:t>7/29/2025</a:t>
            </a:fld>
            <a:endParaRPr 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B62F6BE-89BD-48FF-7D65-E9A7E52EA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A8760C4-072E-8744-BC28-940A6E1E5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5414-E862-4BC8-BB10-EA12B77AD1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5120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Word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BEA162-FA87-F88A-169A-743925481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101721"/>
          </a:xfrm>
        </p:spPr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BA249C7-62A0-B9C9-411C-594DA684C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7025"/>
            <a:ext cx="10515600" cy="4351338"/>
          </a:xfrm>
        </p:spPr>
        <p:txBody>
          <a:bodyPr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9CC300E4-FABC-F77F-3F86-26865DE498AD}"/>
              </a:ext>
            </a:extLst>
          </p:cNvPr>
          <p:cNvSpPr txBox="1"/>
          <p:nvPr userDrawn="1"/>
        </p:nvSpPr>
        <p:spPr>
          <a:xfrm>
            <a:off x="4946500" y="6408111"/>
            <a:ext cx="229899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zh-TW" sz="1100" dirty="0">
                <a:solidFill>
                  <a:schemeClr val="bg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何承祐</a:t>
            </a:r>
            <a:r>
              <a:rPr lang="en-US" altLang="zh-TW" sz="1100" dirty="0">
                <a:solidFill>
                  <a:schemeClr val="bg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en-US" altLang="zh-TW" sz="1100" dirty="0" err="1">
                <a:solidFill>
                  <a:schemeClr val="bg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IPhOC</a:t>
            </a:r>
            <a:endParaRPr lang="zh-TW" altLang="zh-TW" sz="1100" dirty="0">
              <a:solidFill>
                <a:schemeClr val="bg1">
                  <a:lumMod val="7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03AF3BCE-D79B-DF0F-69EE-217F4DC9DA92}"/>
              </a:ext>
            </a:extLst>
          </p:cNvPr>
          <p:cNvSpPr txBox="1"/>
          <p:nvPr userDrawn="1"/>
        </p:nvSpPr>
        <p:spPr>
          <a:xfrm>
            <a:off x="9396580" y="6411756"/>
            <a:ext cx="229899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44B4259-DA76-425F-BF8D-499E963C87D7}" type="slidenum">
              <a:rPr lang="zh-TW" altLang="zh-TW" sz="1100" smtClean="0">
                <a:solidFill>
                  <a:schemeClr val="bg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zh-TW" sz="1100" dirty="0">
              <a:solidFill>
                <a:schemeClr val="bg1">
                  <a:lumMod val="7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C697D6E3-2B1F-23F1-5ADF-167475861324}"/>
              </a:ext>
            </a:extLst>
          </p:cNvPr>
          <p:cNvSpPr txBox="1"/>
          <p:nvPr userDrawn="1"/>
        </p:nvSpPr>
        <p:spPr>
          <a:xfrm>
            <a:off x="496420" y="6408111"/>
            <a:ext cx="229899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TW" sz="1100" dirty="0">
                <a:solidFill>
                  <a:schemeClr val="bg1">
                    <a:lumMod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7/30/2025</a:t>
            </a:r>
            <a:endParaRPr lang="zh-TW" altLang="zh-TW" sz="1100" dirty="0">
              <a:solidFill>
                <a:schemeClr val="bg1">
                  <a:lumMod val="75000"/>
                </a:schemeClr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637796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Word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004487-2532-0EA8-FA45-6CB061F19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362803D-3B52-A208-2453-E0BA8F841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237F840-26FA-4851-C02A-4BA580EF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2FFB2-7BD9-451C-B2D7-24868D19F17F}" type="datetimeFigureOut">
              <a:rPr lang="en-US" smtClean="0"/>
              <a:t>7/29/2025</a:t>
            </a:fld>
            <a:endParaRPr 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E4CF247-762F-379F-70C4-50D1D480B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F4845B6-779E-A01D-B06C-FB2F6B777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5414-E862-4BC8-BB10-EA12B77AD1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6042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Word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5F2C2E-8FC7-85A8-1D10-960EF424B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66B5EE1-1FDB-FF3E-C097-25DEFE6D7B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17484FB-8D6C-9F9B-36EF-1E70BB81AD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28B43D9-0BF1-CF87-6D13-23EB794A7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2FFB2-7BD9-451C-B2D7-24868D19F17F}" type="datetimeFigureOut">
              <a:rPr lang="en-US" smtClean="0"/>
              <a:t>7/29/2025</a:t>
            </a:fld>
            <a:endParaRPr 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EF3C2E3-A056-2CC7-92BF-A5CF998EA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A5C76A3-FEE9-632D-A679-15ADC689D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5414-E862-4BC8-BB10-EA12B77AD1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199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Word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815478-6D1D-A1CE-8F4C-23AD0EB9A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311F46C-9276-FC7A-8548-F25512A77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3A747B2-E020-8C83-0A61-22CF62E0C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3FA9794-91D7-6324-A429-6DD3E58A32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89FD8DA-74C0-8D20-646F-E210E3B971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261C1969-CD1B-CDFB-5515-F0E621B54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2FFB2-7BD9-451C-B2D7-24868D19F17F}" type="datetimeFigureOut">
              <a:rPr lang="en-US" smtClean="0"/>
              <a:t>7/29/2025</a:t>
            </a:fld>
            <a:endParaRPr lang="en-US" dirty="0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5564A5D-5FD0-0028-F864-01884BAA7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B35E1DDA-4FC5-CDBB-2C13-4E8804761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5414-E862-4BC8-BB10-EA12B77AD1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6236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Word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C0C323-1D4B-218F-9F25-1C81E8F62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971853F-30B0-CF82-0CB8-90B2455D8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2FFB2-7BD9-451C-B2D7-24868D19F17F}" type="datetimeFigureOut">
              <a:rPr lang="en-US" smtClean="0"/>
              <a:t>7/29/2025</a:t>
            </a:fld>
            <a:endParaRPr 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360CC77-244A-6DB9-4565-6948A2B73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2025/07/30 </a:t>
            </a:r>
            <a:r>
              <a:rPr lang="en-US" altLang="zh-TW" dirty="0" err="1"/>
              <a:t>IPhOC</a:t>
            </a:r>
            <a:r>
              <a:rPr lang="en-US" altLang="zh-TW" dirty="0"/>
              <a:t> </a:t>
            </a:r>
            <a:r>
              <a:rPr lang="zh-TW" altLang="en-US" dirty="0"/>
              <a:t>何承祐</a:t>
            </a:r>
            <a:endParaRPr lang="en-US" altLang="zh-TW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AB444A2-7E2F-99E6-A031-CDFB5FEAB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5414-E862-4BC8-BB10-EA12B77AD1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0259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Word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FBFF1B2-07B2-9E82-B4AE-D6EE6809C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2FFB2-7BD9-451C-B2D7-24868D19F17F}" type="datetimeFigureOut">
              <a:rPr lang="en-US" smtClean="0"/>
              <a:t>7/29/2025</a:t>
            </a:fld>
            <a:endParaRPr 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408EA37-9FB7-9FD4-3193-2381FDC92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2025/07/30 </a:t>
            </a:r>
            <a:r>
              <a:rPr lang="en-US" altLang="zh-TW" dirty="0" err="1"/>
              <a:t>IPhOC</a:t>
            </a:r>
            <a:r>
              <a:rPr lang="en-US" altLang="zh-TW" dirty="0"/>
              <a:t> </a:t>
            </a:r>
            <a:r>
              <a:rPr lang="zh-TW" altLang="en-US" dirty="0"/>
              <a:t>何承祐</a:t>
            </a:r>
            <a:endParaRPr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A5F0E10-F3DA-99CD-859A-2AC4F7211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5414-E862-4BC8-BB10-EA12B77AD1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7732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Word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1BADEC-FAFC-95CA-1BEF-D7C9845C3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C6133A6-6A9F-F707-F0D9-683A89E16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0FB0539-7E32-E434-7509-82E0251A41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132D105-72AF-752B-0993-8CEF41EC6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2FFB2-7BD9-451C-B2D7-24868D19F17F}" type="datetimeFigureOut">
              <a:rPr lang="en-US" smtClean="0"/>
              <a:t>7/29/2025</a:t>
            </a:fld>
            <a:endParaRPr 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1208BAD-6460-71FA-7368-E526250E5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A3CA09F-A425-C8AE-845E-60B3C1214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5414-E862-4BC8-BB10-EA12B77AD1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3680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Word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F1F858-C9C4-EA4B-24DE-319FBB32E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F428C494-0641-4DE2-0244-C13D3F6294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2BA3159-8573-9920-42D9-880DB1100A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3775877-A6C2-2FB9-661E-26A6643B3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2FFB2-7BD9-451C-B2D7-24868D19F17F}" type="datetimeFigureOut">
              <a:rPr lang="en-US" smtClean="0"/>
              <a:t>7/29/2025</a:t>
            </a:fld>
            <a:endParaRPr 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1038018-E2BD-5F1F-54BC-22C495166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F478960-3417-98DD-84E8-79A714250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55414-E862-4BC8-BB10-EA12B77AD1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5020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Word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DA9BF87-CA6D-E37F-8565-444B344D5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3FEFDB8-F6F5-EF0A-3CDC-02DECE0B8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1899CD0-F991-A808-138D-2E8184AF7A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3FA7B01-C5F1-7D19-6B1D-1D50EC570B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dirty="0"/>
              <a:t>2025/07/30 </a:t>
            </a:r>
            <a:r>
              <a:rPr lang="en-US" altLang="zh-TW" dirty="0" err="1"/>
              <a:t>IPhOC</a:t>
            </a:r>
            <a:r>
              <a:rPr lang="en-US" altLang="zh-TW" dirty="0"/>
              <a:t> </a:t>
            </a:r>
            <a:r>
              <a:rPr lang="zh-TW" altLang="zh-TW" dirty="0"/>
              <a:t>何承祐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3900F21-C694-12AD-D7BE-72A7C1B782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55414-E862-4BC8-BB10-EA12B77AD1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747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>
        <p159:morph option="byWord"/>
      </p:transition>
    </mc:Choice>
    <mc:Fallback xmlns="">
      <p:transition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9.png"/><Relationship Id="rId7" Type="http://schemas.openxmlformats.org/officeDocument/2006/relationships/image" Target="../media/image1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7.png"/><Relationship Id="rId4" Type="http://schemas.openxmlformats.org/officeDocument/2006/relationships/image" Target="../media/image2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6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2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1.png"/><Relationship Id="rId7" Type="http://schemas.openxmlformats.org/officeDocument/2006/relationships/image" Target="../media/image42.png"/><Relationship Id="rId2" Type="http://schemas.openxmlformats.org/officeDocument/2006/relationships/image" Target="../media/image2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7.png"/><Relationship Id="rId4" Type="http://schemas.openxmlformats.org/officeDocument/2006/relationships/image" Target="../media/image40.png"/><Relationship Id="rId9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0.png"/><Relationship Id="rId2" Type="http://schemas.openxmlformats.org/officeDocument/2006/relationships/image" Target="../media/image2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1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1.png"/><Relationship Id="rId7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7" Type="http://schemas.openxmlformats.org/officeDocument/2006/relationships/image" Target="../media/image46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1.png"/><Relationship Id="rId5" Type="http://schemas.openxmlformats.org/officeDocument/2006/relationships/image" Target="../media/image441.png"/><Relationship Id="rId4" Type="http://schemas.openxmlformats.org/officeDocument/2006/relationships/image" Target="../media/image4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681.png"/><Relationship Id="rId7" Type="http://schemas.openxmlformats.org/officeDocument/2006/relationships/image" Target="../media/image77.png"/><Relationship Id="rId2" Type="http://schemas.openxmlformats.org/officeDocument/2006/relationships/image" Target="../media/image6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1.png"/><Relationship Id="rId2" Type="http://schemas.openxmlformats.org/officeDocument/2006/relationships/image" Target="../media/image6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4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www.google.com/url?sa=i&amp;url=https%3A%2F%2Fx.com%2Fmcnees%2Fstatus%2F1019628375852412931&amp;psig=AOvVaw0YoBBP6wt0lsLj3WSXIeEa&amp;ust=1751118382905000&amp;source=images&amp;cd=vfe&amp;opi=89978449&amp;ved=0CBQQjRxqFwoTCPiZsrvekY4DFQAAAAAdAAAAABAE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Louis_Bachelier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image" Target="../media/image89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0.png"/><Relationship Id="rId4" Type="http://schemas.openxmlformats.org/officeDocument/2006/relationships/image" Target="../media/image670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0.png"/><Relationship Id="rId3" Type="http://schemas.openxmlformats.org/officeDocument/2006/relationships/image" Target="../media/image690.png"/><Relationship Id="rId7" Type="http://schemas.openxmlformats.org/officeDocument/2006/relationships/image" Target="../media/image730.png"/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0.png"/><Relationship Id="rId5" Type="http://schemas.openxmlformats.org/officeDocument/2006/relationships/image" Target="../media/image710.png"/><Relationship Id="rId4" Type="http://schemas.openxmlformats.org/officeDocument/2006/relationships/image" Target="../media/image70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0.png"/><Relationship Id="rId2" Type="http://schemas.openxmlformats.org/officeDocument/2006/relationships/image" Target="../media/image7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0.png"/><Relationship Id="rId5" Type="http://schemas.openxmlformats.org/officeDocument/2006/relationships/image" Target="../media/image780.png"/><Relationship Id="rId4" Type="http://schemas.openxmlformats.org/officeDocument/2006/relationships/image" Target="../media/image77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0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0.png"/><Relationship Id="rId2" Type="http://schemas.openxmlformats.org/officeDocument/2006/relationships/image" Target="../media/image8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2" Type="http://schemas.openxmlformats.org/officeDocument/2006/relationships/image" Target="../media/image8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0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0.png"/><Relationship Id="rId2" Type="http://schemas.openxmlformats.org/officeDocument/2006/relationships/image" Target="../media/image8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0.png"/><Relationship Id="rId2" Type="http://schemas.openxmlformats.org/officeDocument/2006/relationships/image" Target="../media/image9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0.png"/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0.png"/><Relationship Id="rId2" Type="http://schemas.openxmlformats.org/officeDocument/2006/relationships/image" Target="../media/image9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94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Brownian_motion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cyh1368.github.io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chengyou1368@gmail.com" TargetMode="External"/><Relationship Id="rId4" Type="http://schemas.openxmlformats.org/officeDocument/2006/relationships/image" Target="../media/image9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34E87-B914-9F3A-2889-AABB48612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5B9BEE45-B938-9160-37C1-763C6ECA4AA7}"/>
              </a:ext>
            </a:extLst>
          </p:cNvPr>
          <p:cNvSpPr txBox="1"/>
          <p:nvPr/>
        </p:nvSpPr>
        <p:spPr>
          <a:xfrm>
            <a:off x="1689357" y="2435567"/>
            <a:ext cx="88024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從</a:t>
            </a:r>
            <a:r>
              <a:rPr lang="zh-TW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布朗運動</a:t>
            </a:r>
            <a:r>
              <a:rPr lang="zh-TW" altLang="en-US" sz="4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到</a:t>
            </a:r>
            <a:r>
              <a:rPr lang="zh-TW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華爾街</a:t>
            </a:r>
            <a:r>
              <a:rPr lang="zh-TW" altLang="en-US" sz="48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</a:t>
            </a:r>
            <a:r>
              <a:rPr lang="zh-TW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隨機之旅</a:t>
            </a:r>
            <a:endParaRPr lang="en-US" sz="48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A7B9DDE0-420D-FDEC-9539-F19A77069E3F}"/>
              </a:ext>
            </a:extLst>
          </p:cNvPr>
          <p:cNvSpPr txBox="1"/>
          <p:nvPr/>
        </p:nvSpPr>
        <p:spPr>
          <a:xfrm>
            <a:off x="4613235" y="3591436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蘊含規律的隨機漫步</a:t>
            </a:r>
            <a:endParaRPr lang="en-US" sz="2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C1965028-B66E-AFA3-E0D7-6D546DEB8B28}"/>
              </a:ext>
            </a:extLst>
          </p:cNvPr>
          <p:cNvSpPr txBox="1"/>
          <p:nvPr/>
        </p:nvSpPr>
        <p:spPr>
          <a:xfrm>
            <a:off x="4790370" y="5912385"/>
            <a:ext cx="2600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6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IPhOC</a:t>
            </a:r>
            <a:r>
              <a:rPr lang="en-US" altLang="zh-TW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2025 </a:t>
            </a:r>
            <a:r>
              <a:rPr lang="en-US" altLang="zh-TW" sz="1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Fun Physics</a:t>
            </a:r>
            <a:endParaRPr lang="en-US" sz="16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96781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4FD04-1C68-41EE-E2B1-67BCFFF04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C000F9-8B00-9FD3-B1CE-FFD00E8D2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模擬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954EC68-0EE6-59B6-D5F8-C9936840D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1550" y="523876"/>
            <a:ext cx="3600450" cy="784225"/>
          </a:xfrm>
        </p:spPr>
        <p:txBody>
          <a:bodyPr>
            <a:normAutofit/>
          </a:bodyPr>
          <a:lstStyle/>
          <a:p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走 </a:t>
            </a:r>
            <a:r>
              <a:rPr lang="en-US" altLang="zh-TW" sz="16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</a:t>
            </a:r>
            <a:r>
              <a:rPr lang="en-US" altLang="zh-TW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步，每次移動一單位距離</a:t>
            </a:r>
            <a:endParaRPr lang="en-US" altLang="zh-TW" sz="1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重複 </a:t>
            </a:r>
            <a:r>
              <a:rPr lang="en-US" altLang="zh-TW" sz="1600" b="1" dirty="0">
                <a:solidFill>
                  <a:srgbClr val="7030A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</a:t>
            </a:r>
            <a:r>
              <a:rPr lang="en-US" altLang="zh-TW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次，紀錄最終位置</a:t>
            </a:r>
            <a:endParaRPr lang="en-US" altLang="zh-TW" sz="1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EC98590B-2F42-AB6D-12D2-FABAAF8A41CE}"/>
              </a:ext>
            </a:extLst>
          </p:cNvPr>
          <p:cNvSpPr txBox="1">
            <a:spLocks/>
          </p:cNvSpPr>
          <p:nvPr/>
        </p:nvSpPr>
        <p:spPr>
          <a:xfrm>
            <a:off x="3467100" y="1466848"/>
            <a:ext cx="5257800" cy="562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走 </a:t>
            </a:r>
            <a:r>
              <a:rPr lang="en-US" altLang="zh-TW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t=150</a:t>
            </a:r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步，重複 </a:t>
            </a:r>
            <a:r>
              <a:rPr lang="en-US" altLang="zh-TW" b="1" dirty="0">
                <a:solidFill>
                  <a:srgbClr val="7030A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N=4000</a:t>
            </a:r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次</a:t>
            </a:r>
            <a:endPara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20D1983-DBAE-9984-67C0-9DB285003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000" y="2129306"/>
            <a:ext cx="9450000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6573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F0BAE-EB2C-68B3-D306-FD0AC24AF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61E39853-E1C1-F5EF-12D1-6417C8227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420" y="1562109"/>
            <a:ext cx="6277558" cy="4680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259A2BC1-9A3E-1572-0C4E-4F68C2B06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最終位置的分散程度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C0F9F8AE-160A-4279-6B01-79171F6F8B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591550" y="523876"/>
                <a:ext cx="3600450" cy="784225"/>
              </a:xfrm>
            </p:spPr>
            <p:txBody>
              <a:bodyPr>
                <a:normAutofit/>
              </a:bodyPr>
              <a:lstStyle/>
              <a:p>
                <a:r>
                  <a:rPr lang="zh-TW" altLang="en-US" sz="1600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走 </a:t>
                </a:r>
                <a:r>
                  <a:rPr lang="en-US" altLang="zh-TW" sz="1600" b="1" dirty="0">
                    <a:solidFill>
                      <a:srgbClr val="0070C0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t</a:t>
                </a:r>
                <a:r>
                  <a:rPr lang="en-US" altLang="zh-TW" sz="1600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 </a:t>
                </a:r>
                <a:r>
                  <a:rPr lang="zh-TW" altLang="en-US" sz="1600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步，每次移動一單位距離</a:t>
                </a:r>
                <a:endParaRPr lang="en-US" altLang="zh-TW" sz="1600" dirty="0"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  <a:p>
                <a:r>
                  <a:rPr lang="zh-TW" altLang="en-US" sz="1600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重複 </a:t>
                </a:r>
                <a14:m>
                  <m:oMath xmlns:m="http://schemas.openxmlformats.org/officeDocument/2006/math">
                    <m:r>
                      <a:rPr lang="en-US" altLang="zh-TW" sz="16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Microsoft JhengHei" panose="020B0604030504040204" pitchFamily="34" charset="-120"/>
                      </a:rPr>
                      <m:t>𝑵</m:t>
                    </m:r>
                    <m:r>
                      <a:rPr lang="en-US" altLang="zh-TW" sz="16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Microsoft JhengHei" panose="020B0604030504040204" pitchFamily="34" charset="-120"/>
                      </a:rPr>
                      <m:t>=</m:t>
                    </m:r>
                    <m:sSup>
                      <m:sSupPr>
                        <m:ctrlPr>
                          <a:rPr lang="en-US" altLang="zh-TW" sz="1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icrosoft JhengHei" panose="020B0604030504040204" pitchFamily="34" charset="-120"/>
                          </a:rPr>
                        </m:ctrlPr>
                      </m:sSupPr>
                      <m:e>
                        <m:r>
                          <a:rPr lang="en-US" altLang="zh-TW" sz="1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icrosoft JhengHei" panose="020B0604030504040204" pitchFamily="34" charset="-120"/>
                          </a:rPr>
                          <m:t>𝟏𝟎</m:t>
                        </m:r>
                      </m:e>
                      <m:sup>
                        <m:r>
                          <a:rPr lang="en-US" altLang="zh-TW" sz="1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icrosoft JhengHei" panose="020B0604030504040204" pitchFamily="34" charset="-12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altLang="zh-TW" sz="1600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 </a:t>
                </a:r>
                <a:r>
                  <a:rPr lang="zh-TW" altLang="en-US" sz="1600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次，紀錄最終位置</a:t>
                </a:r>
                <a:endParaRPr lang="en-US" altLang="zh-TW" sz="1600" dirty="0"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C58FA198-743C-7188-4282-FEB47A7FA0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91550" y="523876"/>
                <a:ext cx="3600450" cy="784225"/>
              </a:xfrm>
              <a:blipFill>
                <a:blip r:embed="rId3"/>
                <a:stretch>
                  <a:fillRect l="-677" t="-620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內容版面配置區 2">
                <a:extLst>
                  <a:ext uri="{FF2B5EF4-FFF2-40B4-BE49-F238E27FC236}">
                    <a16:creationId xmlns:a16="http://schemas.microsoft.com/office/drawing/2014/main" id="{35571091-16C1-116E-20AF-404927CCB4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44782" y="2301932"/>
                <a:ext cx="3859514" cy="110172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594" indent="-228594" algn="l" defTabSz="914377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1pPr>
                <a:lvl2pPr marL="68578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2pPr>
                <a:lvl3pPr marL="1142971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3pPr>
                <a:lvl4pPr marL="1600160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4pPr>
                <a:lvl5pPr marL="2057349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Microsoft JhengHei" panose="020B0604030504040204" pitchFamily="34" charset="-120"/>
                      </a:rPr>
                      <m:t>𝑡</m:t>
                    </m:r>
                    <m:r>
                      <a:rPr lang="en-US" altLang="zh-TW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Microsoft JhengHei" panose="020B0604030504040204" pitchFamily="34" charset="-120"/>
                      </a:rPr>
                      <m:t>=500</m:t>
                    </m:r>
                  </m:oMath>
                </a14:m>
                <a:r>
                  <a:rPr lang="en-US" altLang="zh-TW" b="0" dirty="0">
                    <a:solidFill>
                      <a:srgbClr val="0070C0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 </a:t>
                </a:r>
                <a:r>
                  <a:rPr lang="zh-TW" altLang="en-US" dirty="0">
                    <a:solidFill>
                      <a:srgbClr val="0070C0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步</a:t>
                </a:r>
                <a:endParaRPr lang="en-US" altLang="zh-TW" dirty="0">
                  <a:solidFill>
                    <a:srgbClr val="0070C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12" name="內容版面配置區 2">
                <a:extLst>
                  <a:ext uri="{FF2B5EF4-FFF2-40B4-BE49-F238E27FC236}">
                    <a16:creationId xmlns:a16="http://schemas.microsoft.com/office/drawing/2014/main" id="{35571091-16C1-116E-20AF-404927CCB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782" y="2301932"/>
                <a:ext cx="3859514" cy="1101721"/>
              </a:xfrm>
              <a:prstGeom prst="rect">
                <a:avLst/>
              </a:prstGeom>
              <a:blipFill>
                <a:blip r:embed="rId4"/>
                <a:stretch>
                  <a:fillRect t="-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內容版面配置區 2">
                <a:extLst>
                  <a:ext uri="{FF2B5EF4-FFF2-40B4-BE49-F238E27FC236}">
                    <a16:creationId xmlns:a16="http://schemas.microsoft.com/office/drawing/2014/main" id="{EED59E23-B718-350D-1B3E-D8198EEFD0E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3036" y="2233607"/>
                <a:ext cx="3859514" cy="110172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594" indent="-228594" algn="l" defTabSz="914377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1pPr>
                <a:lvl2pPr marL="68578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2pPr>
                <a:lvl3pPr marL="1142971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3pPr>
                <a:lvl4pPr marL="1600160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4pPr>
                <a:lvl5pPr marL="2057349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Microsoft JhengHei" panose="020B0604030504040204" pitchFamily="34" charset="-120"/>
                        </a:rPr>
                        <m:t> </m:t>
                      </m:r>
                    </m:oMath>
                  </m:oMathPara>
                </a14:m>
                <a:endParaRPr lang="en-US" altLang="zh-TW" dirty="0"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4" name="內容版面配置區 2">
                <a:extLst>
                  <a:ext uri="{FF2B5EF4-FFF2-40B4-BE49-F238E27FC236}">
                    <a16:creationId xmlns:a16="http://schemas.microsoft.com/office/drawing/2014/main" id="{B188C71D-6232-01F8-9F8F-4C8167ABDB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36" y="2233607"/>
                <a:ext cx="3859514" cy="11017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79358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85ABB-A7F1-4351-2C94-40802CFFF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5A2DED3F-5D28-1F43-ED7F-CB2A33A1F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431" y="1654124"/>
            <a:ext cx="6277558" cy="4680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243856C7-9D0E-EB46-4E8F-D9A23E170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最終位置的分散程度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C58FA198-743C-7188-4282-FEB47A7FA0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591550" y="523876"/>
                <a:ext cx="3600450" cy="784225"/>
              </a:xfrm>
            </p:spPr>
            <p:txBody>
              <a:bodyPr>
                <a:normAutofit/>
              </a:bodyPr>
              <a:lstStyle/>
              <a:p>
                <a:r>
                  <a:rPr lang="zh-TW" altLang="en-US" sz="1600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走 </a:t>
                </a:r>
                <a:r>
                  <a:rPr lang="en-US" altLang="zh-TW" sz="1600" b="1" dirty="0">
                    <a:solidFill>
                      <a:srgbClr val="0070C0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t</a:t>
                </a:r>
                <a:r>
                  <a:rPr lang="en-US" altLang="zh-TW" sz="1600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 </a:t>
                </a:r>
                <a:r>
                  <a:rPr lang="zh-TW" altLang="en-US" sz="1600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步，每次移動一單位距離</a:t>
                </a:r>
                <a:endParaRPr lang="en-US" altLang="zh-TW" sz="1600" dirty="0"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  <a:p>
                <a:r>
                  <a:rPr lang="zh-TW" altLang="en-US" sz="1600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重複 </a:t>
                </a:r>
                <a14:m>
                  <m:oMath xmlns:m="http://schemas.openxmlformats.org/officeDocument/2006/math">
                    <m:r>
                      <a:rPr lang="en-US" altLang="zh-TW" sz="16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Microsoft JhengHei" panose="020B0604030504040204" pitchFamily="34" charset="-120"/>
                      </a:rPr>
                      <m:t>𝑵</m:t>
                    </m:r>
                    <m:r>
                      <a:rPr lang="en-US" altLang="zh-TW" sz="16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Microsoft JhengHei" panose="020B0604030504040204" pitchFamily="34" charset="-120"/>
                      </a:rPr>
                      <m:t>=</m:t>
                    </m:r>
                    <m:sSup>
                      <m:sSupPr>
                        <m:ctrlPr>
                          <a:rPr lang="en-US" altLang="zh-TW" sz="1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icrosoft JhengHei" panose="020B0604030504040204" pitchFamily="34" charset="-120"/>
                          </a:rPr>
                        </m:ctrlPr>
                      </m:sSupPr>
                      <m:e>
                        <m:r>
                          <a:rPr lang="en-US" altLang="zh-TW" sz="1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icrosoft JhengHei" panose="020B0604030504040204" pitchFamily="34" charset="-120"/>
                          </a:rPr>
                          <m:t>𝟏𝟎</m:t>
                        </m:r>
                      </m:e>
                      <m:sup>
                        <m:r>
                          <a:rPr lang="en-US" altLang="zh-TW" sz="1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icrosoft JhengHei" panose="020B0604030504040204" pitchFamily="34" charset="-12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altLang="zh-TW" sz="1600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 </a:t>
                </a:r>
                <a:r>
                  <a:rPr lang="zh-TW" altLang="en-US" sz="1600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次，紀錄最終位置</a:t>
                </a:r>
                <a:endParaRPr lang="en-US" altLang="zh-TW" sz="1600" dirty="0"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C58FA198-743C-7188-4282-FEB47A7FA0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91550" y="523876"/>
                <a:ext cx="3600450" cy="784225"/>
              </a:xfrm>
              <a:blipFill>
                <a:blip r:embed="rId3"/>
                <a:stretch>
                  <a:fillRect l="-677" t="-620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內容版面配置區 2">
                <a:extLst>
                  <a:ext uri="{FF2B5EF4-FFF2-40B4-BE49-F238E27FC236}">
                    <a16:creationId xmlns:a16="http://schemas.microsoft.com/office/drawing/2014/main" id="{FC79125F-7789-9713-7E12-EA91AC4BB3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61793" y="2393947"/>
                <a:ext cx="3859514" cy="110172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594" indent="-228594" algn="l" defTabSz="914377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1pPr>
                <a:lvl2pPr marL="68578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2pPr>
                <a:lvl3pPr marL="1142971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3pPr>
                <a:lvl4pPr marL="1600160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4pPr>
                <a:lvl5pPr marL="2057349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Microsoft JhengHei" panose="020B0604030504040204" pitchFamily="34" charset="-120"/>
                      </a:rPr>
                      <m:t>𝑡</m:t>
                    </m:r>
                    <m:r>
                      <a:rPr lang="en-US" altLang="zh-TW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Microsoft JhengHei" panose="020B0604030504040204" pitchFamily="34" charset="-120"/>
                      </a:rPr>
                      <m:t>=500</m:t>
                    </m:r>
                  </m:oMath>
                </a14:m>
                <a:r>
                  <a:rPr lang="en-US" altLang="zh-TW" b="0" dirty="0">
                    <a:solidFill>
                      <a:srgbClr val="0070C0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 </a:t>
                </a:r>
                <a:r>
                  <a:rPr lang="zh-TW" altLang="en-US" dirty="0">
                    <a:solidFill>
                      <a:srgbClr val="0070C0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步</a:t>
                </a:r>
                <a:r>
                  <a:rPr lang="en-US" altLang="zh-TW" dirty="0">
                    <a:solidFill>
                      <a:srgbClr val="0070C0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,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  <a:ea typeface="Microsoft JhengHei" panose="020B0604030504040204" pitchFamily="34" charset="-120"/>
                        </a:rPr>
                        <m:t>𝜎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Microsoft JhengHei" panose="020B0604030504040204" pitchFamily="34" charset="-120"/>
                        </a:rPr>
                        <m:t>=22.35</m:t>
                      </m:r>
                    </m:oMath>
                  </m:oMathPara>
                </a14:m>
                <a:endParaRPr lang="en-US" altLang="zh-TW" dirty="0"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12" name="內容版面配置區 2">
                <a:extLst>
                  <a:ext uri="{FF2B5EF4-FFF2-40B4-BE49-F238E27FC236}">
                    <a16:creationId xmlns:a16="http://schemas.microsoft.com/office/drawing/2014/main" id="{FC79125F-7789-9713-7E12-EA91AC4BB3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1793" y="2393947"/>
                <a:ext cx="3859514" cy="1101721"/>
              </a:xfrm>
              <a:prstGeom prst="rect">
                <a:avLst/>
              </a:prstGeom>
              <a:blipFill>
                <a:blip r:embed="rId4"/>
                <a:stretch>
                  <a:fillRect t="-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內容版面配置區 2">
                <a:extLst>
                  <a:ext uri="{FF2B5EF4-FFF2-40B4-BE49-F238E27FC236}">
                    <a16:creationId xmlns:a16="http://schemas.microsoft.com/office/drawing/2014/main" id="{B188C71D-6232-01F8-9F8F-4C8167ABDB8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3036" y="2233607"/>
                <a:ext cx="3859514" cy="110172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594" indent="-228594" algn="l" defTabSz="914377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1pPr>
                <a:lvl2pPr marL="68578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2pPr>
                <a:lvl3pPr marL="1142971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3pPr>
                <a:lvl4pPr marL="1600160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4pPr>
                <a:lvl5pPr marL="2057349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Microsoft JhengHei" panose="020B0604030504040204" pitchFamily="34" charset="-120"/>
                        </a:rPr>
                        <m:t> </m:t>
                      </m:r>
                    </m:oMath>
                  </m:oMathPara>
                </a14:m>
                <a:endParaRPr lang="en-US" altLang="zh-TW" dirty="0"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4" name="內容版面配置區 2">
                <a:extLst>
                  <a:ext uri="{FF2B5EF4-FFF2-40B4-BE49-F238E27FC236}">
                    <a16:creationId xmlns:a16="http://schemas.microsoft.com/office/drawing/2014/main" id="{B188C71D-6232-01F8-9F8F-4C8167ABDB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36" y="2233607"/>
                <a:ext cx="3859514" cy="11017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內容版面配置區 2">
                <a:extLst>
                  <a:ext uri="{FF2B5EF4-FFF2-40B4-BE49-F238E27FC236}">
                    <a16:creationId xmlns:a16="http://schemas.microsoft.com/office/drawing/2014/main" id="{1030FEC4-6E3F-17EF-1F7D-15862B6228E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6526" y="2037715"/>
                <a:ext cx="4238365" cy="278256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594" indent="-228594" algn="l" defTabSz="914377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1pPr>
                <a:lvl2pPr marL="68578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2pPr>
                <a:lvl3pPr marL="1142971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3pPr>
                <a:lvl4pPr marL="1600160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4pPr>
                <a:lvl5pPr marL="2057349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zh-TW" altLang="en-US" sz="3200" dirty="0">
                    <a:latin typeface="Cambria Math" panose="02040503050406030204" pitchFamily="18" charset="0"/>
                    <a:ea typeface="Microsoft JhengHei" panose="020B0604030504040204" pitchFamily="34" charset="-120"/>
                  </a:rPr>
                  <a:t>最終位置：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200" b="0" i="1" smtClean="0">
                            <a:latin typeface="Cambria Math" panose="02040503050406030204" pitchFamily="18" charset="0"/>
                            <a:ea typeface="Microsoft JhengHei" panose="020B0604030504040204" pitchFamily="34" charset="-120"/>
                          </a:rPr>
                        </m:ctrlPr>
                      </m:sSubPr>
                      <m:e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ea typeface="Microsoft JhengHei" panose="020B0604030504040204" pitchFamily="34" charset="-120"/>
                          </a:rPr>
                          <m:t>𝑥</m:t>
                        </m:r>
                      </m:e>
                      <m:sub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ea typeface="Microsoft JhengHei" panose="020B0604030504040204" pitchFamily="34" charset="-12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TW" sz="3200" b="0" i="1" dirty="0">
                  <a:latin typeface="Cambria Math" panose="02040503050406030204" pitchFamily="18" charset="0"/>
                  <a:ea typeface="Microsoft JhengHei" panose="020B0604030504040204" pitchFamily="34" charset="-12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3200" i="1">
                          <a:latin typeface="Cambria Math" panose="02040503050406030204" pitchFamily="18" charset="0"/>
                          <a:ea typeface="Microsoft JhengHei" panose="020B0604030504040204" pitchFamily="34" charset="-120"/>
                        </a:rPr>
                        <m:t>𝜎</m:t>
                      </m:r>
                      <m:r>
                        <a:rPr lang="en-US" altLang="zh-TW" sz="3200" i="1">
                          <a:latin typeface="Cambria Math" panose="02040503050406030204" pitchFamily="18" charset="0"/>
                          <a:ea typeface="Microsoft JhengHei" panose="020B0604030504040204" pitchFamily="34" charset="-12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  <a:ea typeface="Microsoft JhengHei" panose="020B0604030504040204" pitchFamily="34" charset="-12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  <a:ea typeface="Microsoft JhengHei" panose="020B0604030504040204" pitchFamily="34" charset="-12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n-US" altLang="zh-TW" sz="3200" i="1">
                                      <a:latin typeface="Cambria Math" panose="02040503050406030204" pitchFamily="18" charset="0"/>
                                      <a:ea typeface="Microsoft JhengHei" panose="020B0604030504040204" pitchFamily="34" charset="-12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TW" sz="3200" i="1">
                                          <a:latin typeface="Cambria Math" panose="02040503050406030204" pitchFamily="18" charset="0"/>
                                          <a:ea typeface="Microsoft JhengHei" panose="020B0604030504040204" pitchFamily="34" charset="-12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TW" sz="3200" i="1">
                                              <a:latin typeface="Cambria Math" panose="02040503050406030204" pitchFamily="18" charset="0"/>
                                              <a:ea typeface="Microsoft JhengHei" panose="020B0604030504040204" pitchFamily="34" charset="-12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3200" i="1">
                                                  <a:latin typeface="Cambria Math" panose="02040503050406030204" pitchFamily="18" charset="0"/>
                                                  <a:ea typeface="Microsoft JhengHei" panose="020B0604030504040204" pitchFamily="34" charset="-12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3200" i="1">
                                                  <a:latin typeface="Cambria Math" panose="02040503050406030204" pitchFamily="18" charset="0"/>
                                                  <a:ea typeface="Microsoft JhengHei" panose="020B0604030504040204" pitchFamily="34" charset="-12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3200" i="1">
                                                  <a:latin typeface="Cambria Math" panose="02040503050406030204" pitchFamily="18" charset="0"/>
                                                  <a:ea typeface="Microsoft JhengHei" panose="020B0604030504040204" pitchFamily="34" charset="-12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TW" sz="3200" i="1">
                                              <a:latin typeface="Cambria Math" panose="02040503050406030204" pitchFamily="18" charset="0"/>
                                              <a:ea typeface="Microsoft JhengHei" panose="020B0604030504040204" pitchFamily="34" charset="-120"/>
                                            </a:rPr>
                                            <m:t>−</m:t>
                                          </m:r>
                                          <m:d>
                                            <m:dPr>
                                              <m:begChr m:val="⟨"/>
                                              <m:endChr m:val="⟩"/>
                                              <m:ctrlPr>
                                                <a:rPr lang="en-US" altLang="zh-TW" sz="3200" i="1">
                                                  <a:latin typeface="Cambria Math" panose="02040503050406030204" pitchFamily="18" charset="0"/>
                                                  <a:ea typeface="Microsoft JhengHei" panose="020B0604030504040204" pitchFamily="34" charset="-12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zh-TW" sz="3200" i="1">
                                                      <a:latin typeface="Cambria Math" panose="02040503050406030204" pitchFamily="18" charset="0"/>
                                                      <a:ea typeface="Microsoft JhengHei" panose="020B0604030504040204" pitchFamily="34" charset="-12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TW" sz="3200" i="1">
                                                      <a:latin typeface="Cambria Math" panose="02040503050406030204" pitchFamily="18" charset="0"/>
                                                      <a:ea typeface="Microsoft JhengHei" panose="020B0604030504040204" pitchFamily="34" charset="-12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TW" sz="3200" i="1">
                                                      <a:latin typeface="Cambria Math" panose="02040503050406030204" pitchFamily="18" charset="0"/>
                                                      <a:ea typeface="Microsoft JhengHei" panose="020B0604030504040204" pitchFamily="34" charset="-12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TW" sz="3200" i="1">
                                          <a:latin typeface="Cambria Math" panose="02040503050406030204" pitchFamily="18" charset="0"/>
                                          <a:ea typeface="Microsoft JhengHei" panose="020B0604030504040204" pitchFamily="34" charset="-12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TW" sz="3200" i="1">
                                      <a:latin typeface="Cambria Math" panose="02040503050406030204" pitchFamily="18" charset="0"/>
                                      <a:ea typeface="Microsoft JhengHei" panose="020B0604030504040204" pitchFamily="34" charset="-12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nary>
                        </m:e>
                      </m:rad>
                      <m:r>
                        <a:rPr lang="en-US" altLang="zh-TW" sz="3200" b="0" i="1" smtClean="0">
                          <a:latin typeface="Cambria Math" panose="02040503050406030204" pitchFamily="18" charset="0"/>
                          <a:ea typeface="Microsoft JhengHei" panose="020B0604030504040204" pitchFamily="34" charset="-12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  <a:ea typeface="Microsoft JhengHei" panose="020B0604030504040204" pitchFamily="34" charset="-120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  <a:ea typeface="Microsoft JhengHei" panose="020B0604030504040204" pitchFamily="34" charset="-12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3200" i="1">
                                      <a:latin typeface="Cambria Math" panose="02040503050406030204" pitchFamily="18" charset="0"/>
                                      <a:ea typeface="Microsoft JhengHei" panose="020B0604030504040204" pitchFamily="34" charset="-12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3200" i="1">
                                      <a:latin typeface="Cambria Math" panose="02040503050406030204" pitchFamily="18" charset="0"/>
                                      <a:ea typeface="Microsoft JhengHei" panose="020B0604030504040204" pitchFamily="34" charset="-12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3200" i="1">
                                      <a:latin typeface="Cambria Math" panose="02040503050406030204" pitchFamily="18" charset="0"/>
                                      <a:ea typeface="Microsoft JhengHei" panose="020B0604030504040204" pitchFamily="34" charset="-12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TW" sz="3200" i="1">
                              <a:latin typeface="Cambria Math" panose="02040503050406030204" pitchFamily="18" charset="0"/>
                              <a:ea typeface="Microsoft JhengHei" panose="020B0604030504040204" pitchFamily="34" charset="-12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TW" sz="3200" b="0" i="1" smtClean="0">
                                  <a:latin typeface="Cambria Math" panose="02040503050406030204" pitchFamily="18" charset="0"/>
                                  <a:ea typeface="Microsoft JhengHei" panose="020B0604030504040204" pitchFamily="34" charset="-12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zh-TW" sz="3200" i="1">
                                      <a:latin typeface="Cambria Math" panose="02040503050406030204" pitchFamily="18" charset="0"/>
                                      <a:ea typeface="Microsoft JhengHei" panose="020B0604030504040204" pitchFamily="34" charset="-12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3200" i="1">
                                      <a:latin typeface="Cambria Math" panose="02040503050406030204" pitchFamily="18" charset="0"/>
                                      <a:ea typeface="Microsoft JhengHei" panose="020B0604030504040204" pitchFamily="34" charset="-12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  <a:ea typeface="Microsoft JhengHei" panose="020B0604030504040204" pitchFamily="34" charset="-12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altLang="zh-TW" sz="3200" dirty="0"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5" name="內容版面配置區 2">
                <a:extLst>
                  <a:ext uri="{FF2B5EF4-FFF2-40B4-BE49-F238E27FC236}">
                    <a16:creationId xmlns:a16="http://schemas.microsoft.com/office/drawing/2014/main" id="{1030FEC4-6E3F-17EF-1F7D-15862B622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526" y="2037715"/>
                <a:ext cx="4238365" cy="2782569"/>
              </a:xfrm>
              <a:prstGeom prst="rect">
                <a:avLst/>
              </a:prstGeom>
              <a:blipFill>
                <a:blip r:embed="rId6"/>
                <a:stretch>
                  <a:fillRect l="-3592" t="-284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內容版面配置區 2">
                <a:extLst>
                  <a:ext uri="{FF2B5EF4-FFF2-40B4-BE49-F238E27FC236}">
                    <a16:creationId xmlns:a16="http://schemas.microsoft.com/office/drawing/2014/main" id="{8712E665-4673-6F5B-82F2-C034953DF8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35900" y="1131886"/>
                <a:ext cx="1358901" cy="5222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594" indent="-228594" algn="l" defTabSz="914377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1pPr>
                <a:lvl2pPr marL="68578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2pPr>
                <a:lvl3pPr marL="1142971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3pPr>
                <a:lvl4pPr marL="1600160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4pPr>
                <a:lvl5pPr marL="2057349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smtClean="0">
                          <a:solidFill>
                            <a:srgbClr val="0101FF"/>
                          </a:solidFill>
                          <a:latin typeface="Cambria Math" panose="02040503050406030204" pitchFamily="18" charset="0"/>
                          <a:ea typeface="Microsoft JhengHei" panose="020B0604030504040204" pitchFamily="34" charset="-120"/>
                        </a:rPr>
                        <m:t>𝒙</m:t>
                      </m:r>
                      <m:r>
                        <a:rPr lang="en-US" altLang="zh-TW" b="1" i="1" smtClean="0">
                          <a:solidFill>
                            <a:srgbClr val="0101FF"/>
                          </a:solidFill>
                          <a:latin typeface="Cambria Math" panose="02040503050406030204" pitchFamily="18" charset="0"/>
                          <a:ea typeface="Microsoft JhengHei" panose="020B0604030504040204" pitchFamily="34" charset="-120"/>
                        </a:rPr>
                        <m:t>=−</m:t>
                      </m:r>
                      <m:r>
                        <a:rPr lang="en-US" altLang="zh-TW" b="1" i="1" smtClean="0">
                          <a:solidFill>
                            <a:srgbClr val="0101FF"/>
                          </a:solidFill>
                          <a:latin typeface="Cambria Math" panose="02040503050406030204" pitchFamily="18" charset="0"/>
                          <a:ea typeface="Microsoft JhengHei" panose="020B0604030504040204" pitchFamily="34" charset="-120"/>
                        </a:rPr>
                        <m:t>𝝈</m:t>
                      </m:r>
                    </m:oMath>
                  </m:oMathPara>
                </a14:m>
                <a:endParaRPr lang="en-US" altLang="zh-TW" b="1" dirty="0">
                  <a:solidFill>
                    <a:srgbClr val="0101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8" name="內容版面配置區 2">
                <a:extLst>
                  <a:ext uri="{FF2B5EF4-FFF2-40B4-BE49-F238E27FC236}">
                    <a16:creationId xmlns:a16="http://schemas.microsoft.com/office/drawing/2014/main" id="{8712E665-4673-6F5B-82F2-C034953DF8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5900" y="1131886"/>
                <a:ext cx="1358901" cy="5222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內容版面配置區 2">
                <a:extLst>
                  <a:ext uri="{FF2B5EF4-FFF2-40B4-BE49-F238E27FC236}">
                    <a16:creationId xmlns:a16="http://schemas.microsoft.com/office/drawing/2014/main" id="{043E6692-70B6-F03E-5AE3-22B9072F58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271000" y="1131886"/>
                <a:ext cx="1358901" cy="5222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594" indent="-228594" algn="l" defTabSz="914377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1pPr>
                <a:lvl2pPr marL="68578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2pPr>
                <a:lvl3pPr marL="1142971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3pPr>
                <a:lvl4pPr marL="1600160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4pPr>
                <a:lvl5pPr marL="2057349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smtClean="0">
                          <a:solidFill>
                            <a:srgbClr val="0101FF"/>
                          </a:solidFill>
                          <a:latin typeface="Cambria Math" panose="02040503050406030204" pitchFamily="18" charset="0"/>
                          <a:ea typeface="Microsoft JhengHei" panose="020B0604030504040204" pitchFamily="34" charset="-120"/>
                        </a:rPr>
                        <m:t>𝒙</m:t>
                      </m:r>
                      <m:r>
                        <a:rPr lang="en-US" altLang="zh-TW" b="1" i="1" smtClean="0">
                          <a:solidFill>
                            <a:srgbClr val="0101FF"/>
                          </a:solidFill>
                          <a:latin typeface="Cambria Math" panose="02040503050406030204" pitchFamily="18" charset="0"/>
                          <a:ea typeface="Microsoft JhengHei" panose="020B0604030504040204" pitchFamily="34" charset="-120"/>
                        </a:rPr>
                        <m:t>=+</m:t>
                      </m:r>
                      <m:r>
                        <a:rPr lang="en-US" altLang="zh-TW" b="1" i="1" smtClean="0">
                          <a:solidFill>
                            <a:srgbClr val="0101FF"/>
                          </a:solidFill>
                          <a:latin typeface="Cambria Math" panose="02040503050406030204" pitchFamily="18" charset="0"/>
                          <a:ea typeface="Microsoft JhengHei" panose="020B0604030504040204" pitchFamily="34" charset="-120"/>
                        </a:rPr>
                        <m:t>𝝈</m:t>
                      </m:r>
                    </m:oMath>
                  </m:oMathPara>
                </a14:m>
                <a:endParaRPr lang="en-US" altLang="zh-TW" b="1" dirty="0">
                  <a:solidFill>
                    <a:srgbClr val="0101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9" name="內容版面配置區 2">
                <a:extLst>
                  <a:ext uri="{FF2B5EF4-FFF2-40B4-BE49-F238E27FC236}">
                    <a16:creationId xmlns:a16="http://schemas.microsoft.com/office/drawing/2014/main" id="{043E6692-70B6-F03E-5AE3-22B9072F5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1000" y="1131886"/>
                <a:ext cx="1358901" cy="5222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0180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3CA61-37F6-60CC-E0D6-F699CF6F4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 17">
            <a:extLst>
              <a:ext uri="{FF2B5EF4-FFF2-40B4-BE49-F238E27FC236}">
                <a16:creationId xmlns:a16="http://schemas.microsoft.com/office/drawing/2014/main" id="{1D2BE170-219C-7E13-FAE6-C0BD39CDA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886" y="2040359"/>
            <a:ext cx="4099395" cy="3060000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1F3EC6C0-5790-767C-6982-00B25029A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350" y="2040359"/>
            <a:ext cx="4065052" cy="3060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A4EFF4C-AD5A-D786-44D1-03839354A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最終位置的分散程度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527B17FD-A904-D4A0-9A53-DC53B5E2E6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591550" y="523876"/>
                <a:ext cx="3600450" cy="784225"/>
              </a:xfrm>
            </p:spPr>
            <p:txBody>
              <a:bodyPr>
                <a:normAutofit/>
              </a:bodyPr>
              <a:lstStyle/>
              <a:p>
                <a:r>
                  <a:rPr lang="zh-TW" altLang="en-US" sz="1600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走 </a:t>
                </a:r>
                <a:r>
                  <a:rPr lang="en-US" altLang="zh-TW" sz="1600" b="1" dirty="0">
                    <a:solidFill>
                      <a:srgbClr val="0070C0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t</a:t>
                </a:r>
                <a:r>
                  <a:rPr lang="en-US" altLang="zh-TW" sz="1600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 </a:t>
                </a:r>
                <a:r>
                  <a:rPr lang="zh-TW" altLang="en-US" sz="1600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步，每次移動一單位距離</a:t>
                </a:r>
                <a:endParaRPr lang="en-US" altLang="zh-TW" sz="1600" dirty="0"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  <a:p>
                <a:r>
                  <a:rPr lang="zh-TW" altLang="en-US" sz="1600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重複 </a:t>
                </a:r>
                <a14:m>
                  <m:oMath xmlns:m="http://schemas.openxmlformats.org/officeDocument/2006/math">
                    <m:r>
                      <a:rPr lang="en-US" altLang="zh-TW" sz="16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Microsoft JhengHei" panose="020B0604030504040204" pitchFamily="34" charset="-120"/>
                      </a:rPr>
                      <m:t>𝑵</m:t>
                    </m:r>
                    <m:r>
                      <a:rPr lang="en-US" altLang="zh-TW" sz="16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Microsoft JhengHei" panose="020B0604030504040204" pitchFamily="34" charset="-120"/>
                      </a:rPr>
                      <m:t>=</m:t>
                    </m:r>
                    <m:sSup>
                      <m:sSupPr>
                        <m:ctrlPr>
                          <a:rPr lang="en-US" altLang="zh-TW" sz="1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icrosoft JhengHei" panose="020B0604030504040204" pitchFamily="34" charset="-120"/>
                          </a:rPr>
                        </m:ctrlPr>
                      </m:sSupPr>
                      <m:e>
                        <m:r>
                          <a:rPr lang="en-US" altLang="zh-TW" sz="1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icrosoft JhengHei" panose="020B0604030504040204" pitchFamily="34" charset="-120"/>
                          </a:rPr>
                          <m:t>𝟏𝟎</m:t>
                        </m:r>
                      </m:e>
                      <m:sup>
                        <m:r>
                          <a:rPr lang="en-US" altLang="zh-TW" sz="1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icrosoft JhengHei" panose="020B0604030504040204" pitchFamily="34" charset="-12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altLang="zh-TW" sz="1600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 </a:t>
                </a:r>
                <a:r>
                  <a:rPr lang="zh-TW" altLang="en-US" sz="1600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次，紀錄最終位置</a:t>
                </a:r>
                <a:endParaRPr lang="en-US" altLang="zh-TW" sz="1600" dirty="0"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527B17FD-A904-D4A0-9A53-DC53B5E2E6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91550" y="523876"/>
                <a:ext cx="3600450" cy="784225"/>
              </a:xfrm>
              <a:blipFill>
                <a:blip r:embed="rId4"/>
                <a:stretch>
                  <a:fillRect l="-677" t="-620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圖片 10">
            <a:extLst>
              <a:ext uri="{FF2B5EF4-FFF2-40B4-BE49-F238E27FC236}">
                <a16:creationId xmlns:a16="http://schemas.microsoft.com/office/drawing/2014/main" id="{B0802E47-B4FE-8DEB-24F5-E38B20EFA1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71" y="2040359"/>
            <a:ext cx="4093179" cy="306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內容版面配置區 2">
                <a:extLst>
                  <a:ext uri="{FF2B5EF4-FFF2-40B4-BE49-F238E27FC236}">
                    <a16:creationId xmlns:a16="http://schemas.microsoft.com/office/drawing/2014/main" id="{36F7C146-1811-F8BE-0AD7-3A2CA01ED5E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6736" y="1466850"/>
                <a:ext cx="3859514" cy="57350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594" indent="-228594" algn="l" defTabSz="914377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1pPr>
                <a:lvl2pPr marL="68578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2pPr>
                <a:lvl3pPr marL="1142971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3pPr>
                <a:lvl4pPr marL="1600160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4pPr>
                <a:lvl5pPr marL="2057349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Microsoft JhengHei" panose="020B0604030504040204" pitchFamily="34" charset="-120"/>
                      </a:rPr>
                      <m:t>𝑡</m:t>
                    </m:r>
                    <m:r>
                      <a:rPr lang="en-US" altLang="zh-TW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Microsoft JhengHei" panose="020B0604030504040204" pitchFamily="34" charset="-120"/>
                      </a:rPr>
                      <m:t>=500</m:t>
                    </m:r>
                  </m:oMath>
                </a14:m>
                <a:r>
                  <a:rPr lang="en-US" altLang="zh-TW" b="0" dirty="0">
                    <a:solidFill>
                      <a:srgbClr val="0070C0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 </a:t>
                </a:r>
                <a:r>
                  <a:rPr lang="zh-TW" altLang="en-US" dirty="0">
                    <a:solidFill>
                      <a:srgbClr val="0070C0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步</a:t>
                </a:r>
                <a:r>
                  <a:rPr lang="en-US" altLang="zh-TW" dirty="0">
                    <a:solidFill>
                      <a:srgbClr val="0070C0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Microsoft JhengHei" panose="020B0604030504040204" pitchFamily="34" charset="-120"/>
                      </a:rPr>
                      <m:t>𝜎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Microsoft JhengHei" panose="020B0604030504040204" pitchFamily="34" charset="-120"/>
                      </a:rPr>
                      <m:t>=22.35</m:t>
                    </m:r>
                  </m:oMath>
                </a14:m>
                <a:endParaRPr lang="en-US" altLang="zh-TW" dirty="0"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12" name="內容版面配置區 2">
                <a:extLst>
                  <a:ext uri="{FF2B5EF4-FFF2-40B4-BE49-F238E27FC236}">
                    <a16:creationId xmlns:a16="http://schemas.microsoft.com/office/drawing/2014/main" id="{36F7C146-1811-F8BE-0AD7-3A2CA01ED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36" y="1466850"/>
                <a:ext cx="3859514" cy="573509"/>
              </a:xfrm>
              <a:prstGeom prst="rect">
                <a:avLst/>
              </a:prstGeom>
              <a:blipFill>
                <a:blip r:embed="rId6"/>
                <a:stretch>
                  <a:fillRect t="-10638" b="-212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內容版面配置區 2">
                <a:extLst>
                  <a:ext uri="{FF2B5EF4-FFF2-40B4-BE49-F238E27FC236}">
                    <a16:creationId xmlns:a16="http://schemas.microsoft.com/office/drawing/2014/main" id="{B7EBB917-6E32-E6C0-51F8-BE8FB3AE69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10978" y="1466850"/>
                <a:ext cx="3859514" cy="57350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594" indent="-228594" algn="l" defTabSz="914377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1pPr>
                <a:lvl2pPr marL="68578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2pPr>
                <a:lvl3pPr marL="1142971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3pPr>
                <a:lvl4pPr marL="1600160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4pPr>
                <a:lvl5pPr marL="2057349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Microsoft JhengHei" panose="020B0604030504040204" pitchFamily="34" charset="-120"/>
                      </a:rPr>
                      <m:t>𝑡</m:t>
                    </m:r>
                    <m:r>
                      <a:rPr lang="en-US" altLang="zh-TW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Microsoft JhengHei" panose="020B0604030504040204" pitchFamily="34" charset="-120"/>
                      </a:rPr>
                      <m:t>=2500</m:t>
                    </m:r>
                  </m:oMath>
                </a14:m>
                <a:r>
                  <a:rPr lang="en-US" altLang="zh-TW" b="0" dirty="0">
                    <a:solidFill>
                      <a:srgbClr val="0070C0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 </a:t>
                </a:r>
                <a:r>
                  <a:rPr lang="zh-TW" altLang="en-US" dirty="0">
                    <a:solidFill>
                      <a:srgbClr val="0070C0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步</a:t>
                </a:r>
                <a:r>
                  <a:rPr lang="en-US" altLang="zh-TW" dirty="0">
                    <a:solidFill>
                      <a:srgbClr val="0070C0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Microsoft JhengHei" panose="020B0604030504040204" pitchFamily="34" charset="-120"/>
                      </a:rPr>
                      <m:t>𝜎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Microsoft JhengHei" panose="020B0604030504040204" pitchFamily="34" charset="-120"/>
                      </a:rPr>
                      <m:t>=49.91</m:t>
                    </m:r>
                  </m:oMath>
                </a14:m>
                <a:endParaRPr lang="en-US" altLang="zh-TW" dirty="0"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16" name="內容版面配置區 2">
                <a:extLst>
                  <a:ext uri="{FF2B5EF4-FFF2-40B4-BE49-F238E27FC236}">
                    <a16:creationId xmlns:a16="http://schemas.microsoft.com/office/drawing/2014/main" id="{B7EBB917-6E32-E6C0-51F8-BE8FB3AE6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978" y="1466850"/>
                <a:ext cx="3859514" cy="573509"/>
              </a:xfrm>
              <a:prstGeom prst="rect">
                <a:avLst/>
              </a:prstGeom>
              <a:blipFill>
                <a:blip r:embed="rId7"/>
                <a:stretch>
                  <a:fillRect t="-10638" b="-212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內容版面配置區 2">
                <a:extLst>
                  <a:ext uri="{FF2B5EF4-FFF2-40B4-BE49-F238E27FC236}">
                    <a16:creationId xmlns:a16="http://schemas.microsoft.com/office/drawing/2014/main" id="{9A798314-ABA3-A7D4-FB2F-CDFE70A804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39514" y="1466848"/>
                <a:ext cx="4999722" cy="57350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594" indent="-228594" algn="l" defTabSz="914377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1pPr>
                <a:lvl2pPr marL="68578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2pPr>
                <a:lvl3pPr marL="1142971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3pPr>
                <a:lvl4pPr marL="1600160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4pPr>
                <a:lvl5pPr marL="2057349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Microsoft JhengHei" panose="020B0604030504040204" pitchFamily="34" charset="-120"/>
                      </a:rPr>
                      <m:t>𝑡</m:t>
                    </m:r>
                    <m:r>
                      <a:rPr lang="en-US" altLang="zh-TW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Microsoft JhengHei" panose="020B0604030504040204" pitchFamily="34" charset="-120"/>
                      </a:rPr>
                      <m:t>=</m:t>
                    </m:r>
                    <m:sSup>
                      <m:sSupPr>
                        <m:ctrlPr>
                          <a:rPr lang="en-US" altLang="zh-TW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Microsoft JhengHei" panose="020B0604030504040204" pitchFamily="34" charset="-12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Microsoft JhengHei" panose="020B0604030504040204" pitchFamily="34" charset="-120"/>
                          </a:rPr>
                          <m:t>10</m:t>
                        </m:r>
                      </m:e>
                      <m:sup>
                        <m:r>
                          <a:rPr lang="en-US" altLang="zh-TW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Microsoft JhengHei" panose="020B0604030504040204" pitchFamily="34" charset="-12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zh-TW" b="0" dirty="0">
                    <a:solidFill>
                      <a:srgbClr val="0070C0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 </a:t>
                </a:r>
                <a:r>
                  <a:rPr lang="zh-TW" altLang="en-US" dirty="0">
                    <a:solidFill>
                      <a:srgbClr val="0070C0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步</a:t>
                </a:r>
                <a:r>
                  <a:rPr lang="en-US" altLang="zh-TW" dirty="0">
                    <a:solidFill>
                      <a:srgbClr val="0070C0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Microsoft JhengHei" panose="020B0604030504040204" pitchFamily="34" charset="-120"/>
                      </a:rPr>
                      <m:t>𝜎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Microsoft JhengHei" panose="020B0604030504040204" pitchFamily="34" charset="-120"/>
                      </a:rPr>
                      <m:t>=99.95</m:t>
                    </m:r>
                  </m:oMath>
                </a14:m>
                <a:endParaRPr lang="en-US" altLang="zh-TW" dirty="0"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19" name="內容版面配置區 2">
                <a:extLst>
                  <a:ext uri="{FF2B5EF4-FFF2-40B4-BE49-F238E27FC236}">
                    <a16:creationId xmlns:a16="http://schemas.microsoft.com/office/drawing/2014/main" id="{9A798314-ABA3-A7D4-FB2F-CDFE70A80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9514" y="1466848"/>
                <a:ext cx="4999722" cy="573509"/>
              </a:xfrm>
              <a:prstGeom prst="rect">
                <a:avLst/>
              </a:prstGeom>
              <a:blipFill>
                <a:blip r:embed="rId8"/>
                <a:stretch>
                  <a:fillRect t="-10638" b="-212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55605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2BAB8E-4FF5-7D15-77AB-2539F5DCA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 17">
            <a:extLst>
              <a:ext uri="{FF2B5EF4-FFF2-40B4-BE49-F238E27FC236}">
                <a16:creationId xmlns:a16="http://schemas.microsoft.com/office/drawing/2014/main" id="{4A8D98DE-9E20-7DF2-DB47-226A79DA9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886" y="4526850"/>
            <a:ext cx="4099395" cy="573509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B2EAEF59-DF7A-3B3B-578F-853FFA4A4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078" y="3428999"/>
            <a:ext cx="2182981" cy="1646477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CF7A29C-1ED9-5C5E-90B4-A5E110137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最終位置的分散程度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CBA2A1E-7F15-4928-FD36-7DCEC14E32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591550" y="523876"/>
                <a:ext cx="3600450" cy="784225"/>
              </a:xfrm>
            </p:spPr>
            <p:txBody>
              <a:bodyPr>
                <a:normAutofit/>
              </a:bodyPr>
              <a:lstStyle/>
              <a:p>
                <a:r>
                  <a:rPr lang="zh-TW" altLang="en-US" sz="1600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走 </a:t>
                </a:r>
                <a:r>
                  <a:rPr lang="en-US" altLang="zh-TW" sz="1600" b="1" dirty="0">
                    <a:solidFill>
                      <a:srgbClr val="0070C0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t</a:t>
                </a:r>
                <a:r>
                  <a:rPr lang="en-US" altLang="zh-TW" sz="1600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 </a:t>
                </a:r>
                <a:r>
                  <a:rPr lang="zh-TW" altLang="en-US" sz="1600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步，每次移動一單位距離</a:t>
                </a:r>
                <a:endParaRPr lang="en-US" altLang="zh-TW" sz="1600" dirty="0"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  <a:p>
                <a:r>
                  <a:rPr lang="zh-TW" altLang="en-US" sz="1600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重複 </a:t>
                </a:r>
                <a14:m>
                  <m:oMath xmlns:m="http://schemas.openxmlformats.org/officeDocument/2006/math">
                    <m:r>
                      <a:rPr lang="en-US" altLang="zh-TW" sz="16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Microsoft JhengHei" panose="020B0604030504040204" pitchFamily="34" charset="-120"/>
                      </a:rPr>
                      <m:t>𝑵</m:t>
                    </m:r>
                    <m:r>
                      <a:rPr lang="en-US" altLang="zh-TW" sz="16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Microsoft JhengHei" panose="020B0604030504040204" pitchFamily="34" charset="-120"/>
                      </a:rPr>
                      <m:t>=</m:t>
                    </m:r>
                    <m:sSup>
                      <m:sSupPr>
                        <m:ctrlPr>
                          <a:rPr lang="en-US" altLang="zh-TW" sz="1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icrosoft JhengHei" panose="020B0604030504040204" pitchFamily="34" charset="-120"/>
                          </a:rPr>
                        </m:ctrlPr>
                      </m:sSupPr>
                      <m:e>
                        <m:r>
                          <a:rPr lang="en-US" altLang="zh-TW" sz="1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icrosoft JhengHei" panose="020B0604030504040204" pitchFamily="34" charset="-120"/>
                          </a:rPr>
                          <m:t>𝟏𝟎</m:t>
                        </m:r>
                      </m:e>
                      <m:sup>
                        <m:r>
                          <a:rPr lang="en-US" altLang="zh-TW" sz="1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icrosoft JhengHei" panose="020B0604030504040204" pitchFamily="34" charset="-12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altLang="zh-TW" sz="1600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 </a:t>
                </a:r>
                <a:r>
                  <a:rPr lang="zh-TW" altLang="en-US" sz="1600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次，紀錄最終位置</a:t>
                </a:r>
                <a:endParaRPr lang="en-US" altLang="zh-TW" sz="1600" dirty="0"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527B17FD-A904-D4A0-9A53-DC53B5E2E6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91550" y="523876"/>
                <a:ext cx="3600450" cy="784225"/>
              </a:xfrm>
              <a:blipFill>
                <a:blip r:embed="rId4"/>
                <a:stretch>
                  <a:fillRect l="-677" t="-620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圖片 10">
            <a:extLst>
              <a:ext uri="{FF2B5EF4-FFF2-40B4-BE49-F238E27FC236}">
                <a16:creationId xmlns:a16="http://schemas.microsoft.com/office/drawing/2014/main" id="{66E163FC-1407-7126-4DBD-7A4144AE79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1115" y="2040357"/>
            <a:ext cx="805595" cy="306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內容版面配置區 2">
                <a:extLst>
                  <a:ext uri="{FF2B5EF4-FFF2-40B4-BE49-F238E27FC236}">
                    <a16:creationId xmlns:a16="http://schemas.microsoft.com/office/drawing/2014/main" id="{5DC192E6-40F3-666F-2499-54052F572E1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6736" y="1466850"/>
                <a:ext cx="3859514" cy="57350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594" indent="-228594" algn="l" defTabSz="914377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1pPr>
                <a:lvl2pPr marL="68578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2pPr>
                <a:lvl3pPr marL="1142971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3pPr>
                <a:lvl4pPr marL="1600160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4pPr>
                <a:lvl5pPr marL="2057349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Microsoft JhengHei" panose="020B0604030504040204" pitchFamily="34" charset="-120"/>
                      </a:rPr>
                      <m:t>𝑡</m:t>
                    </m:r>
                    <m:r>
                      <a:rPr lang="en-US" altLang="zh-TW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Microsoft JhengHei" panose="020B0604030504040204" pitchFamily="34" charset="-120"/>
                      </a:rPr>
                      <m:t>=500</m:t>
                    </m:r>
                  </m:oMath>
                </a14:m>
                <a:r>
                  <a:rPr lang="en-US" altLang="zh-TW" b="0" dirty="0">
                    <a:solidFill>
                      <a:srgbClr val="0070C0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 </a:t>
                </a:r>
                <a:r>
                  <a:rPr lang="zh-TW" altLang="en-US" dirty="0">
                    <a:solidFill>
                      <a:srgbClr val="0070C0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步</a:t>
                </a:r>
                <a:r>
                  <a:rPr lang="en-US" altLang="zh-TW" dirty="0">
                    <a:solidFill>
                      <a:srgbClr val="0070C0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Microsoft JhengHei" panose="020B0604030504040204" pitchFamily="34" charset="-120"/>
                      </a:rPr>
                      <m:t>𝜎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Microsoft JhengHei" panose="020B0604030504040204" pitchFamily="34" charset="-120"/>
                      </a:rPr>
                      <m:t>=22.35</m:t>
                    </m:r>
                  </m:oMath>
                </a14:m>
                <a:endParaRPr lang="en-US" altLang="zh-TW" dirty="0"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12" name="內容版面配置區 2">
                <a:extLst>
                  <a:ext uri="{FF2B5EF4-FFF2-40B4-BE49-F238E27FC236}">
                    <a16:creationId xmlns:a16="http://schemas.microsoft.com/office/drawing/2014/main" id="{36F7C146-1811-F8BE-0AD7-3A2CA01ED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36" y="1466850"/>
                <a:ext cx="3859514" cy="573509"/>
              </a:xfrm>
              <a:prstGeom prst="rect">
                <a:avLst/>
              </a:prstGeom>
              <a:blipFill>
                <a:blip r:embed="rId6"/>
                <a:stretch>
                  <a:fillRect t="-10638" b="-212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內容版面配置區 2">
                <a:extLst>
                  <a:ext uri="{FF2B5EF4-FFF2-40B4-BE49-F238E27FC236}">
                    <a16:creationId xmlns:a16="http://schemas.microsoft.com/office/drawing/2014/main" id="{FC52C050-48C0-F0C2-3101-E2599F35772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10978" y="1466850"/>
                <a:ext cx="3859514" cy="57350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594" indent="-228594" algn="l" defTabSz="914377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1pPr>
                <a:lvl2pPr marL="68578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2pPr>
                <a:lvl3pPr marL="1142971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3pPr>
                <a:lvl4pPr marL="1600160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4pPr>
                <a:lvl5pPr marL="2057349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Microsoft JhengHei" panose="020B0604030504040204" pitchFamily="34" charset="-120"/>
                      </a:rPr>
                      <m:t>𝑡</m:t>
                    </m:r>
                    <m:r>
                      <a:rPr lang="en-US" altLang="zh-TW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Microsoft JhengHei" panose="020B0604030504040204" pitchFamily="34" charset="-120"/>
                      </a:rPr>
                      <m:t>=2500</m:t>
                    </m:r>
                  </m:oMath>
                </a14:m>
                <a:r>
                  <a:rPr lang="en-US" altLang="zh-TW" b="0" dirty="0">
                    <a:solidFill>
                      <a:srgbClr val="0070C0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 </a:t>
                </a:r>
                <a:r>
                  <a:rPr lang="zh-TW" altLang="en-US" dirty="0">
                    <a:solidFill>
                      <a:srgbClr val="0070C0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步</a:t>
                </a:r>
                <a:r>
                  <a:rPr lang="en-US" altLang="zh-TW" dirty="0">
                    <a:solidFill>
                      <a:srgbClr val="0070C0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Microsoft JhengHei" panose="020B0604030504040204" pitchFamily="34" charset="-120"/>
                      </a:rPr>
                      <m:t>𝜎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Microsoft JhengHei" panose="020B0604030504040204" pitchFamily="34" charset="-120"/>
                      </a:rPr>
                      <m:t>=49.91</m:t>
                    </m:r>
                  </m:oMath>
                </a14:m>
                <a:endParaRPr lang="en-US" altLang="zh-TW" dirty="0"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16" name="內容版面配置區 2">
                <a:extLst>
                  <a:ext uri="{FF2B5EF4-FFF2-40B4-BE49-F238E27FC236}">
                    <a16:creationId xmlns:a16="http://schemas.microsoft.com/office/drawing/2014/main" id="{B7EBB917-6E32-E6C0-51F8-BE8FB3AE6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978" y="1466850"/>
                <a:ext cx="3859514" cy="573509"/>
              </a:xfrm>
              <a:prstGeom prst="rect">
                <a:avLst/>
              </a:prstGeom>
              <a:blipFill>
                <a:blip r:embed="rId7"/>
                <a:stretch>
                  <a:fillRect t="-10638" b="-212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內容版面配置區 2">
                <a:extLst>
                  <a:ext uri="{FF2B5EF4-FFF2-40B4-BE49-F238E27FC236}">
                    <a16:creationId xmlns:a16="http://schemas.microsoft.com/office/drawing/2014/main" id="{B25D28FA-FAC7-4787-2FCD-538F9ADD73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39514" y="1466848"/>
                <a:ext cx="4999722" cy="57350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594" indent="-228594" algn="l" defTabSz="914377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1pPr>
                <a:lvl2pPr marL="68578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2pPr>
                <a:lvl3pPr marL="1142971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3pPr>
                <a:lvl4pPr marL="1600160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4pPr>
                <a:lvl5pPr marL="2057349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Microsoft JhengHei" panose="020B0604030504040204" pitchFamily="34" charset="-120"/>
                      </a:rPr>
                      <m:t>𝑡</m:t>
                    </m:r>
                    <m:r>
                      <a:rPr lang="en-US" altLang="zh-TW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Microsoft JhengHei" panose="020B0604030504040204" pitchFamily="34" charset="-120"/>
                      </a:rPr>
                      <m:t>=</m:t>
                    </m:r>
                    <m:sSup>
                      <m:sSupPr>
                        <m:ctrlPr>
                          <a:rPr lang="en-US" altLang="zh-TW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Microsoft JhengHei" panose="020B0604030504040204" pitchFamily="34" charset="-12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Microsoft JhengHei" panose="020B0604030504040204" pitchFamily="34" charset="-120"/>
                          </a:rPr>
                          <m:t>10</m:t>
                        </m:r>
                      </m:e>
                      <m:sup>
                        <m:r>
                          <a:rPr lang="en-US" altLang="zh-TW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Microsoft JhengHei" panose="020B0604030504040204" pitchFamily="34" charset="-12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zh-TW" b="0" dirty="0">
                    <a:solidFill>
                      <a:srgbClr val="0070C0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 </a:t>
                </a:r>
                <a:r>
                  <a:rPr lang="zh-TW" altLang="en-US" dirty="0">
                    <a:solidFill>
                      <a:srgbClr val="0070C0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步</a:t>
                </a:r>
                <a:r>
                  <a:rPr lang="en-US" altLang="zh-TW" dirty="0">
                    <a:solidFill>
                      <a:srgbClr val="0070C0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Microsoft JhengHei" panose="020B0604030504040204" pitchFamily="34" charset="-120"/>
                      </a:rPr>
                      <m:t>𝜎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Microsoft JhengHei" panose="020B0604030504040204" pitchFamily="34" charset="-120"/>
                      </a:rPr>
                      <m:t>=99.95</m:t>
                    </m:r>
                  </m:oMath>
                </a14:m>
                <a:endParaRPr lang="en-US" altLang="zh-TW" dirty="0"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19" name="內容版面配置區 2">
                <a:extLst>
                  <a:ext uri="{FF2B5EF4-FFF2-40B4-BE49-F238E27FC236}">
                    <a16:creationId xmlns:a16="http://schemas.microsoft.com/office/drawing/2014/main" id="{9A798314-ABA3-A7D4-FB2F-CDFE70A80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9514" y="1466848"/>
                <a:ext cx="4999722" cy="573509"/>
              </a:xfrm>
              <a:prstGeom prst="rect">
                <a:avLst/>
              </a:prstGeom>
              <a:blipFill>
                <a:blip r:embed="rId8"/>
                <a:stretch>
                  <a:fillRect t="-10638" b="-212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箭號: 向右 19">
            <a:extLst>
              <a:ext uri="{FF2B5EF4-FFF2-40B4-BE49-F238E27FC236}">
                <a16:creationId xmlns:a16="http://schemas.microsoft.com/office/drawing/2014/main" id="{D07009AD-C901-19EF-51DF-2E1B604D9576}"/>
              </a:ext>
            </a:extLst>
          </p:cNvPr>
          <p:cNvSpPr/>
          <p:nvPr/>
        </p:nvSpPr>
        <p:spPr>
          <a:xfrm>
            <a:off x="546100" y="5365750"/>
            <a:ext cx="11334750" cy="230832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內容版面配置區 2">
                <a:extLst>
                  <a:ext uri="{FF2B5EF4-FFF2-40B4-BE49-F238E27FC236}">
                    <a16:creationId xmlns:a16="http://schemas.microsoft.com/office/drawing/2014/main" id="{6C4329E4-C498-2544-6991-A33A95C18D4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82080" y="5575218"/>
                <a:ext cx="5641592" cy="57350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594" indent="-228594" algn="l" defTabSz="914377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1pPr>
                <a:lvl2pPr marL="68578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2pPr>
                <a:lvl3pPr marL="1142971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3pPr>
                <a:lvl4pPr marL="1600160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4pPr>
                <a:lvl5pPr marL="2057349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zh-TW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Microsoft JhengHei" panose="020B0604030504040204" pitchFamily="34" charset="-120"/>
                      </a:rPr>
                      <m:t>𝝈</m:t>
                    </m:r>
                    <m:r>
                      <a:rPr lang="en-US" altLang="zh-TW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Microsoft JhengHei" panose="020B0604030504040204" pitchFamily="34" charset="-120"/>
                      </a:rPr>
                      <m:t>, </m:t>
                    </m:r>
                    <m:r>
                      <a:rPr lang="en-US" altLang="zh-TW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Microsoft JhengHei" panose="020B0604030504040204" pitchFamily="34" charset="-120"/>
                      </a:rPr>
                      <m:t>𝒕</m:t>
                    </m:r>
                  </m:oMath>
                </a14:m>
                <a:r>
                  <a:rPr lang="en-US" altLang="zh-TW" sz="3200" b="1" dirty="0">
                    <a:solidFill>
                      <a:schemeClr val="accent1"/>
                    </a:solidFill>
                    <a:ea typeface="Microsoft JhengHei" panose="020B0604030504040204" pitchFamily="34" charset="-120"/>
                  </a:rPr>
                  <a:t> </a:t>
                </a:r>
                <a:r>
                  <a:rPr lang="zh-TW" altLang="en-US" sz="3200" b="1" dirty="0">
                    <a:solidFill>
                      <a:schemeClr val="accent1"/>
                    </a:solidFill>
                    <a:ea typeface="Microsoft JhengHei" panose="020B0604030504040204" pitchFamily="34" charset="-120"/>
                  </a:rPr>
                  <a:t>正相關</a:t>
                </a:r>
                <a:r>
                  <a:rPr lang="en-US" altLang="zh-TW" sz="3200" b="1" dirty="0">
                    <a:solidFill>
                      <a:schemeClr val="accent1"/>
                    </a:solidFill>
                    <a:ea typeface="Microsoft JhengHei" panose="020B0604030504040204" pitchFamily="34" charset="-12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TW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Microsoft JhengHei" panose="020B0604030504040204" pitchFamily="34" charset="-120"/>
                      </a:rPr>
                      <m:t>𝝈</m:t>
                    </m:r>
                    <m:r>
                      <a:rPr lang="en-US" altLang="zh-TW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Microsoft JhengHei" panose="020B0604030504040204" pitchFamily="34" charset="-120"/>
                      </a:rPr>
                      <m:t>∝</m:t>
                    </m:r>
                    <m:sSup>
                      <m:sSupPr>
                        <m:ctrlPr>
                          <a:rPr lang="en-US" altLang="zh-TW" sz="32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Microsoft JhengHei" panose="020B0604030504040204" pitchFamily="34" charset="-120"/>
                          </a:rPr>
                        </m:ctrlPr>
                      </m:sSupPr>
                      <m:e>
                        <m:r>
                          <a:rPr lang="en-US" altLang="zh-TW" sz="32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Microsoft JhengHei" panose="020B0604030504040204" pitchFamily="34" charset="-120"/>
                          </a:rPr>
                          <m:t>𝒕</m:t>
                        </m:r>
                      </m:e>
                      <m:sup>
                        <m:r>
                          <a:rPr lang="en-US" altLang="zh-TW" sz="32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Microsoft JhengHei" panose="020B0604030504040204" pitchFamily="34" charset="-120"/>
                          </a:rPr>
                          <m:t>𝜶</m:t>
                        </m:r>
                      </m:sup>
                    </m:sSup>
                    <m:r>
                      <a:rPr lang="en-US" altLang="zh-TW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Microsoft JhengHei" panose="020B0604030504040204" pitchFamily="34" charset="-120"/>
                      </a:rPr>
                      <m:t>, </m:t>
                    </m:r>
                    <m:r>
                      <a:rPr lang="en-US" altLang="zh-TW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Microsoft JhengHei" panose="020B0604030504040204" pitchFamily="34" charset="-120"/>
                      </a:rPr>
                      <m:t>𝜶</m:t>
                    </m:r>
                    <m:r>
                      <a:rPr lang="en-US" altLang="zh-TW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Microsoft JhengHei" panose="020B0604030504040204" pitchFamily="34" charset="-120"/>
                      </a:rPr>
                      <m:t>&gt;</m:t>
                    </m:r>
                    <m:r>
                      <a:rPr lang="en-US" altLang="zh-TW" sz="32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Microsoft JhengHei" panose="020B0604030504040204" pitchFamily="34" charset="-120"/>
                      </a:rPr>
                      <m:t>𝟎</m:t>
                    </m:r>
                  </m:oMath>
                </a14:m>
                <a:endParaRPr lang="en-US" altLang="zh-TW" sz="3200" b="1" dirty="0">
                  <a:solidFill>
                    <a:schemeClr val="accent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21" name="內容版面配置區 2">
                <a:extLst>
                  <a:ext uri="{FF2B5EF4-FFF2-40B4-BE49-F238E27FC236}">
                    <a16:creationId xmlns:a16="http://schemas.microsoft.com/office/drawing/2014/main" id="{65C53EAE-8664-0B6C-D5F7-3103EDAAD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080" y="5575218"/>
                <a:ext cx="5641592" cy="573509"/>
              </a:xfrm>
              <a:prstGeom prst="rect">
                <a:avLst/>
              </a:prstGeom>
              <a:blipFill>
                <a:blip r:embed="rId9"/>
                <a:stretch>
                  <a:fillRect t="-14894" b="-361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28131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46C94-FA1F-D347-E9C3-4BC30B08F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3D533E42-54BB-8D28-3AEC-C10E88BE27B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zh-TW" altLang="en-US" b="1" dirty="0"/>
                  <a:t>決定指數 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endParaRPr lang="zh-TW" altLang="en-US" b="1" dirty="0"/>
              </a:p>
            </p:txBody>
          </p:sp>
        </mc:Choice>
        <mc:Fallback xmlns="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3D533E42-54BB-8D28-3AEC-C10E88BE27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b="-773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內容版面配置區 2">
                <a:extLst>
                  <a:ext uri="{FF2B5EF4-FFF2-40B4-BE49-F238E27FC236}">
                    <a16:creationId xmlns:a16="http://schemas.microsoft.com/office/drawing/2014/main" id="{8781969D-DE17-5080-A31A-86B3173036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726565"/>
                <a:ext cx="8712200" cy="69278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594" indent="-228594" algn="l" defTabSz="914377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1pPr>
                <a:lvl2pPr marL="68578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2pPr>
                <a:lvl3pPr marL="1142971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3pPr>
                <a:lvl4pPr marL="1600160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4pPr>
                <a:lvl5pPr marL="2057349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zh-TW" altLang="en-US" sz="3200" dirty="0">
                    <a:latin typeface="Cambria Math" panose="02040503050406030204" pitchFamily="18" charset="0"/>
                    <a:ea typeface="Microsoft JhengHei" panose="020B0604030504040204" pitchFamily="34" charset="-120"/>
                  </a:rPr>
                  <a:t>假設 </a:t>
                </a:r>
                <a14:m>
                  <m:oMath xmlns:m="http://schemas.openxmlformats.org/officeDocument/2006/math">
                    <m:r>
                      <a:rPr lang="en-US" altLang="zh-TW" sz="3200" b="0" i="1" smtClean="0">
                        <a:latin typeface="Cambria Math" panose="02040503050406030204" pitchFamily="18" charset="0"/>
                        <a:ea typeface="Microsoft JhengHei" panose="020B0604030504040204" pitchFamily="34" charset="-120"/>
                      </a:rPr>
                      <m:t>𝜎</m:t>
                    </m:r>
                    <m:d>
                      <m:dPr>
                        <m:ctrlPr>
                          <a:rPr lang="en-US" altLang="zh-TW" sz="3200" b="0" i="1" smtClean="0">
                            <a:latin typeface="Cambria Math" panose="02040503050406030204" pitchFamily="18" charset="0"/>
                            <a:ea typeface="Microsoft JhengHei" panose="020B0604030504040204" pitchFamily="34" charset="-120"/>
                          </a:rPr>
                        </m:ctrlPr>
                      </m:dPr>
                      <m:e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ea typeface="Microsoft JhengHei" panose="020B0604030504040204" pitchFamily="34" charset="-120"/>
                          </a:rPr>
                          <m:t>𝑡</m:t>
                        </m:r>
                      </m:e>
                    </m:d>
                    <m:r>
                      <a:rPr lang="en-US" altLang="zh-TW" sz="3200" b="0" i="1" smtClean="0">
                        <a:latin typeface="Cambria Math" panose="02040503050406030204" pitchFamily="18" charset="0"/>
                        <a:ea typeface="Microsoft JhengHei" panose="020B0604030504040204" pitchFamily="34" charset="-120"/>
                      </a:rPr>
                      <m:t>=</m:t>
                    </m:r>
                    <m:r>
                      <a:rPr lang="en-US" altLang="zh-TW" sz="3200" b="0" i="1" smtClean="0">
                        <a:latin typeface="Cambria Math" panose="02040503050406030204" pitchFamily="18" charset="0"/>
                        <a:ea typeface="Microsoft JhengHei" panose="020B0604030504040204" pitchFamily="34" charset="-120"/>
                      </a:rPr>
                      <m:t>𝑘</m:t>
                    </m:r>
                    <m:sSup>
                      <m:sSupPr>
                        <m:ctrlPr>
                          <a:rPr lang="en-US" altLang="zh-TW" sz="3200" b="0" i="1" smtClean="0">
                            <a:latin typeface="Cambria Math" panose="02040503050406030204" pitchFamily="18" charset="0"/>
                            <a:ea typeface="Microsoft JhengHei" panose="020B0604030504040204" pitchFamily="34" charset="-120"/>
                          </a:rPr>
                        </m:ctrlPr>
                      </m:sSupPr>
                      <m:e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ea typeface="Microsoft JhengHei" panose="020B0604030504040204" pitchFamily="34" charset="-120"/>
                          </a:rPr>
                          <m:t>𝑡</m:t>
                        </m:r>
                      </m:e>
                      <m:sup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ea typeface="Microsoft JhengHei" panose="020B0604030504040204" pitchFamily="34" charset="-120"/>
                          </a:rPr>
                          <m:t>𝛼</m:t>
                        </m:r>
                      </m:sup>
                    </m:sSup>
                    <m:r>
                      <a:rPr lang="en-US" altLang="zh-TW" sz="3200" b="0" i="1" smtClean="0">
                        <a:latin typeface="Cambria Math" panose="02040503050406030204" pitchFamily="18" charset="0"/>
                        <a:ea typeface="Microsoft JhengHei" panose="020B0604030504040204" pitchFamily="34" charset="-120"/>
                      </a:rPr>
                      <m:t>⟹</m:t>
                    </m:r>
                    <m:func>
                      <m:funcPr>
                        <m:ctrlPr>
                          <a:rPr lang="en-US" altLang="zh-TW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Microsoft JhengHei" panose="020B0604030504040204" pitchFamily="34" charset="-12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32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Microsoft JhengHei" panose="020B0604030504040204" pitchFamily="34" charset="-120"/>
                          </a:rPr>
                          <m:t>log</m:t>
                        </m:r>
                      </m:fName>
                      <m:e>
                        <m:r>
                          <a:rPr lang="en-US" altLang="zh-TW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Microsoft JhengHei" panose="020B0604030504040204" pitchFamily="34" charset="-120"/>
                          </a:rPr>
                          <m:t>𝜎</m:t>
                        </m:r>
                        <m:d>
                          <m:dPr>
                            <m:ctrlPr>
                              <a:rPr lang="en-US" altLang="zh-TW" sz="32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Microsoft JhengHei" panose="020B0604030504040204" pitchFamily="34" charset="-120"/>
                              </a:rPr>
                            </m:ctrlPr>
                          </m:dPr>
                          <m:e>
                            <m:r>
                              <a:rPr lang="en-US" altLang="zh-TW" sz="32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Microsoft JhengHei" panose="020B0604030504040204" pitchFamily="34" charset="-12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altLang="zh-TW" sz="3200" b="0" i="1" smtClean="0">
                        <a:latin typeface="Cambria Math" panose="02040503050406030204" pitchFamily="18" charset="0"/>
                        <a:ea typeface="Microsoft JhengHei" panose="020B0604030504040204" pitchFamily="34" charset="-120"/>
                      </a:rPr>
                      <m:t>=</m:t>
                    </m:r>
                    <m:r>
                      <a:rPr lang="en-US" altLang="zh-TW" sz="3200" b="0" i="1" smtClean="0">
                        <a:latin typeface="Cambria Math" panose="02040503050406030204" pitchFamily="18" charset="0"/>
                        <a:ea typeface="Microsoft JhengHei" panose="020B0604030504040204" pitchFamily="34" charset="-120"/>
                      </a:rPr>
                      <m:t>𝛼</m:t>
                    </m:r>
                    <m:func>
                      <m:funcPr>
                        <m:ctrlPr>
                          <a:rPr lang="en-US" altLang="zh-TW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icrosoft JhengHei" panose="020B0604030504040204" pitchFamily="34" charset="-12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32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icrosoft JhengHei" panose="020B0604030504040204" pitchFamily="34" charset="-120"/>
                          </a:rPr>
                          <m:t>log</m:t>
                        </m:r>
                      </m:fName>
                      <m:e>
                        <m:r>
                          <a:rPr lang="en-US" altLang="zh-TW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icrosoft JhengHei" panose="020B0604030504040204" pitchFamily="34" charset="-120"/>
                          </a:rPr>
                          <m:t>𝑡</m:t>
                        </m:r>
                      </m:e>
                    </m:func>
                    <m:r>
                      <a:rPr lang="en-US" altLang="zh-TW" sz="3200" b="0" i="1" smtClean="0">
                        <a:latin typeface="Cambria Math" panose="02040503050406030204" pitchFamily="18" charset="0"/>
                        <a:ea typeface="Microsoft JhengHei" panose="020B0604030504040204" pitchFamily="34" charset="-120"/>
                      </a:rPr>
                      <m:t>+</m:t>
                    </m:r>
                    <m:func>
                      <m:funcPr>
                        <m:ctrlPr>
                          <a:rPr lang="en-US" altLang="zh-TW" sz="3200" b="0" i="1" smtClean="0">
                            <a:latin typeface="Cambria Math" panose="02040503050406030204" pitchFamily="18" charset="0"/>
                            <a:ea typeface="Microsoft JhengHei" panose="020B0604030504040204" pitchFamily="34" charset="-12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3200" b="0" i="0" smtClean="0">
                            <a:latin typeface="Cambria Math" panose="02040503050406030204" pitchFamily="18" charset="0"/>
                            <a:ea typeface="Microsoft JhengHei" panose="020B0604030504040204" pitchFamily="34" charset="-120"/>
                          </a:rPr>
                          <m:t>log</m:t>
                        </m:r>
                      </m:fName>
                      <m:e>
                        <m:r>
                          <a:rPr lang="en-US" altLang="zh-TW" sz="3200" b="0" i="1" smtClean="0">
                            <a:latin typeface="Cambria Math" panose="02040503050406030204" pitchFamily="18" charset="0"/>
                            <a:ea typeface="Microsoft JhengHei" panose="020B0604030504040204" pitchFamily="34" charset="-120"/>
                          </a:rPr>
                          <m:t>𝑘</m:t>
                        </m:r>
                      </m:e>
                    </m:func>
                  </m:oMath>
                </a14:m>
                <a:endParaRPr lang="en-US" altLang="zh-TW" sz="3200" dirty="0"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4" name="內容版面配置區 2">
                <a:extLst>
                  <a:ext uri="{FF2B5EF4-FFF2-40B4-BE49-F238E27FC236}">
                    <a16:creationId xmlns:a16="http://schemas.microsoft.com/office/drawing/2014/main" id="{8781969D-DE17-5080-A31A-86B3173036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26565"/>
                <a:ext cx="8712200" cy="692785"/>
              </a:xfrm>
              <a:prstGeom prst="rect">
                <a:avLst/>
              </a:prstGeom>
              <a:blipFill>
                <a:blip r:embed="rId3"/>
                <a:stretch>
                  <a:fillRect l="-1819" t="-11404" b="-122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內容版面配置區 2">
                <a:extLst>
                  <a:ext uri="{FF2B5EF4-FFF2-40B4-BE49-F238E27FC236}">
                    <a16:creationId xmlns:a16="http://schemas.microsoft.com/office/drawing/2014/main" id="{867B3D4E-F23E-6BA5-3C15-F47C4564E7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736532"/>
                <a:ext cx="8712200" cy="138493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594" indent="-228594" algn="l" defTabSz="914377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1pPr>
                <a:lvl2pPr marL="68578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2pPr>
                <a:lvl3pPr marL="1142971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3pPr>
                <a:lvl4pPr marL="1600160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4pPr>
                <a:lvl5pPr marL="2057349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zh-TW" altLang="en-US" sz="3200" dirty="0">
                    <a:latin typeface="Cambria Math" panose="02040503050406030204" pitchFamily="18" charset="0"/>
                    <a:ea typeface="Microsoft JhengHei" panose="020B0604030504040204" pitchFamily="34" charset="-120"/>
                  </a:rPr>
                  <a:t>做</a:t>
                </a:r>
                <a14:m>
                  <m:oMath xmlns:m="http://schemas.openxmlformats.org/officeDocument/2006/math">
                    <m:r>
                      <a:rPr lang="zh-TW" altLang="en-US" sz="3200" b="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Microsoft JhengHei" panose="020B0604030504040204" pitchFamily="34" charset="-120"/>
                      </a:rPr>
                      <m:t> </m:t>
                    </m:r>
                    <m:func>
                      <m:funcPr>
                        <m:ctrlPr>
                          <a:rPr lang="en-US" altLang="zh-TW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Microsoft JhengHei" panose="020B0604030504040204" pitchFamily="34" charset="-12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32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Microsoft JhengHei" panose="020B0604030504040204" pitchFamily="34" charset="-120"/>
                          </a:rPr>
                          <m:t>log</m:t>
                        </m:r>
                      </m:fName>
                      <m:e>
                        <m:r>
                          <a:rPr lang="en-US" altLang="zh-TW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Microsoft JhengHei" panose="020B0604030504040204" pitchFamily="34" charset="-120"/>
                          </a:rPr>
                          <m:t>𝜎</m:t>
                        </m:r>
                        <m:d>
                          <m:dPr>
                            <m:ctrlPr>
                              <a:rPr lang="en-US" altLang="zh-TW" sz="32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Microsoft JhengHei" panose="020B0604030504040204" pitchFamily="34" charset="-120"/>
                              </a:rPr>
                            </m:ctrlPr>
                          </m:dPr>
                          <m:e>
                            <m:r>
                              <a:rPr lang="en-US" altLang="zh-TW" sz="32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Microsoft JhengHei" panose="020B0604030504040204" pitchFamily="34" charset="-12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r>
                  <a:rPr lang="zh-TW" altLang="en-US" sz="3200" b="0" i="1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Microsoft JhengHei" panose="020B0604030504040204" pitchFamily="34" charset="-120"/>
                  </a:rPr>
                  <a:t> </a:t>
                </a:r>
                <a:r>
                  <a:rPr lang="zh-TW" altLang="en-US" sz="3200" b="0" dirty="0">
                    <a:latin typeface="Cambria Math" panose="02040503050406030204" pitchFamily="18" charset="0"/>
                    <a:ea typeface="Microsoft JhengHei" panose="020B0604030504040204" pitchFamily="34" charset="-120"/>
                  </a:rPr>
                  <a:t>對</a:t>
                </a:r>
                <a:r>
                  <a:rPr lang="zh-TW" altLang="en-US" sz="3200" b="0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Microsoft JhengHei" panose="020B0604030504040204" pitchFamily="34" charset="-12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icrosoft JhengHei" panose="020B0604030504040204" pitchFamily="34" charset="-12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32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icrosoft JhengHei" panose="020B0604030504040204" pitchFamily="34" charset="-120"/>
                          </a:rPr>
                          <m:t>log</m:t>
                        </m:r>
                      </m:fName>
                      <m:e>
                        <m:r>
                          <a:rPr lang="en-US" altLang="zh-TW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Microsoft JhengHei" panose="020B0604030504040204" pitchFamily="34" charset="-120"/>
                          </a:rPr>
                          <m:t>𝑡</m:t>
                        </m:r>
                      </m:e>
                    </m:func>
                  </m:oMath>
                </a14:m>
                <a:r>
                  <a:rPr lang="zh-TW" altLang="en-US" sz="3200" b="0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Microsoft JhengHei" panose="020B0604030504040204" pitchFamily="34" charset="-120"/>
                  </a:rPr>
                  <a:t> </a:t>
                </a:r>
                <a:r>
                  <a:rPr lang="zh-TW" altLang="en-US" sz="3200" b="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Microsoft JhengHei" panose="020B0604030504040204" pitchFamily="34" charset="-120"/>
                  </a:rPr>
                  <a:t>的散狀圖，</a:t>
                </a:r>
                <a:endParaRPr lang="en-US" altLang="zh-TW" sz="3200" b="0" dirty="0">
                  <a:solidFill>
                    <a:schemeClr val="tx1"/>
                  </a:solidFill>
                  <a:latin typeface="Cambria Math" panose="02040503050406030204" pitchFamily="18" charset="0"/>
                  <a:ea typeface="Microsoft JhengHei" panose="020B0604030504040204" pitchFamily="34" charset="-12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zh-TW" altLang="en-US" sz="3200" b="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Microsoft JhengHei" panose="020B0604030504040204" pitchFamily="34" charset="-120"/>
                  </a:rPr>
                  <a:t>可得斜率為 </a:t>
                </a:r>
                <a14:m>
                  <m:oMath xmlns:m="http://schemas.openxmlformats.org/officeDocument/2006/math">
                    <m:r>
                      <a:rPr lang="en-US" altLang="zh-TW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icrosoft JhengHei" panose="020B0604030504040204" pitchFamily="34" charset="-120"/>
                      </a:rPr>
                      <m:t>𝛼</m:t>
                    </m:r>
                  </m:oMath>
                </a14:m>
                <a:r>
                  <a:rPr lang="en-US" altLang="zh-TW" sz="3200" b="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Microsoft JhengHei" panose="020B0604030504040204" pitchFamily="34" charset="-120"/>
                  </a:rPr>
                  <a:t> </a:t>
                </a:r>
                <a:r>
                  <a:rPr lang="zh-TW" altLang="en-US" sz="3200" b="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Microsoft JhengHei" panose="020B0604030504040204" pitchFamily="34" charset="-120"/>
                  </a:rPr>
                  <a:t>的斜直線</a:t>
                </a:r>
                <a:endParaRPr lang="en-US" altLang="zh-TW" sz="3200" b="0" dirty="0">
                  <a:solidFill>
                    <a:schemeClr val="tx1"/>
                  </a:solidFill>
                  <a:latin typeface="Cambria Math" panose="02040503050406030204" pitchFamily="18" charset="0"/>
                  <a:ea typeface="Microsoft JhengHei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7" name="內容版面配置區 2">
                <a:extLst>
                  <a:ext uri="{FF2B5EF4-FFF2-40B4-BE49-F238E27FC236}">
                    <a16:creationId xmlns:a16="http://schemas.microsoft.com/office/drawing/2014/main" id="{867B3D4E-F23E-6BA5-3C15-F47C4564E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736532"/>
                <a:ext cx="8712200" cy="1384935"/>
              </a:xfrm>
              <a:prstGeom prst="rect">
                <a:avLst/>
              </a:prstGeom>
              <a:blipFill>
                <a:blip r:embed="rId4"/>
                <a:stretch>
                  <a:fillRect l="-1819" t="-5727" b="-8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95873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B6C0D-C987-CE97-FBB6-7B07933DB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EB2DCF73-E112-16A1-0591-8738A1CCD27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zh-TW" altLang="en-US" b="1" dirty="0"/>
                  <a:t>決定指數 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endParaRPr lang="zh-TW" altLang="en-US" b="1" dirty="0"/>
              </a:p>
            </p:txBody>
          </p:sp>
        </mc:Choice>
        <mc:Fallback xmlns="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318A0A3B-97D2-AAC6-9697-5840E640A3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b="-773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圖片 11">
            <a:extLst>
              <a:ext uri="{FF2B5EF4-FFF2-40B4-BE49-F238E27FC236}">
                <a16:creationId xmlns:a16="http://schemas.microsoft.com/office/drawing/2014/main" id="{4069FAC4-6771-4BAE-FCB5-BCE236D39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396" y="1386216"/>
            <a:ext cx="6925868" cy="487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3031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CB0DDB-9A10-CF14-F411-9C26B733C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318A0A3B-97D2-AAC6-9697-5840E640A32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zh-TW" altLang="en-US" b="1" dirty="0"/>
                  <a:t>決定指數 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endParaRPr lang="zh-TW" altLang="en-US" b="1" dirty="0"/>
              </a:p>
            </p:txBody>
          </p:sp>
        </mc:Choice>
        <mc:Fallback xmlns="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318A0A3B-97D2-AAC6-9697-5840E640A3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b="-773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>
            <a:extLst>
              <a:ext uri="{FF2B5EF4-FFF2-40B4-BE49-F238E27FC236}">
                <a16:creationId xmlns:a16="http://schemas.microsoft.com/office/drawing/2014/main" id="{77E78442-CA2C-E451-511D-20FB8C5CE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100" y="1964662"/>
            <a:ext cx="5613400" cy="39799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5C6EDE11-EE07-9BF7-92AC-63B6F391FABE}"/>
                  </a:ext>
                </a:extLst>
              </p:cNvPr>
              <p:cNvSpPr txBox="1"/>
              <p:nvPr/>
            </p:nvSpPr>
            <p:spPr>
              <a:xfrm>
                <a:off x="5803900" y="636142"/>
                <a:ext cx="6096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Microsoft JhengHei" panose="020B0604030504040204" pitchFamily="34" charset="-12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8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Microsoft JhengHei" panose="020B0604030504040204" pitchFamily="34" charset="-120"/>
                            </a:rPr>
                            <m:t>log</m:t>
                          </m:r>
                        </m:fName>
                        <m:e>
                          <m:r>
                            <a:rPr lang="en-US" altLang="zh-TW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Microsoft JhengHei" panose="020B0604030504040204" pitchFamily="34" charset="-12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Microsoft JhengHei" panose="020B0604030504040204" pitchFamily="34" charset="-12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Microsoft JhengHei" panose="020B0604030504040204" pitchFamily="34" charset="-12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Microsoft JhengHei" panose="020B0604030504040204" pitchFamily="34" charset="-120"/>
                        </a:rPr>
                        <m:t>=</m:t>
                      </m:r>
                      <m:r>
                        <a:rPr lang="en-US" altLang="zh-TW" sz="2800" b="1" i="1" smtClean="0">
                          <a:latin typeface="Cambria Math" panose="02040503050406030204" pitchFamily="18" charset="0"/>
                          <a:ea typeface="Microsoft JhengHei" panose="020B0604030504040204" pitchFamily="34" charset="-120"/>
                        </a:rPr>
                        <m:t>𝜶</m:t>
                      </m:r>
                      <m:func>
                        <m:funcPr>
                          <m:ctrlPr>
                            <a:rPr lang="en-US" altLang="zh-TW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Microsoft JhengHei" panose="020B0604030504040204" pitchFamily="34" charset="-12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8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Microsoft JhengHei" panose="020B0604030504040204" pitchFamily="34" charset="-120"/>
                            </a:rPr>
                            <m:t>log</m:t>
                          </m:r>
                        </m:fName>
                        <m:e>
                          <m:r>
                            <a:rPr lang="en-US" altLang="zh-TW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Microsoft JhengHei" panose="020B0604030504040204" pitchFamily="34" charset="-120"/>
                            </a:rPr>
                            <m:t>𝑡</m:t>
                          </m:r>
                        </m:e>
                      </m:func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Microsoft JhengHei" panose="020B0604030504040204" pitchFamily="34" charset="-120"/>
                        </a:rPr>
                        <m:t>+</m:t>
                      </m:r>
                      <m:func>
                        <m:func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Microsoft JhengHei" panose="020B0604030504040204" pitchFamily="34" charset="-12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800" b="0" i="0" smtClean="0">
                              <a:latin typeface="Cambria Math" panose="02040503050406030204" pitchFamily="18" charset="0"/>
                              <a:ea typeface="Microsoft JhengHei" panose="020B0604030504040204" pitchFamily="34" charset="-120"/>
                            </a:rPr>
                            <m:t>log</m:t>
                          </m:r>
                        </m:fName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Microsoft JhengHei" panose="020B0604030504040204" pitchFamily="34" charset="-120"/>
                            </a:rPr>
                            <m:t>𝑘</m:t>
                          </m:r>
                        </m:e>
                      </m:func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5C6EDE11-EE07-9BF7-92AC-63B6F391F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900" y="636142"/>
                <a:ext cx="60960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85489411-6825-8D0E-5E92-32838C7D6751}"/>
                  </a:ext>
                </a:extLst>
              </p:cNvPr>
              <p:cNvSpPr txBox="1"/>
              <p:nvPr/>
            </p:nvSpPr>
            <p:spPr>
              <a:xfrm>
                <a:off x="5651500" y="1300402"/>
                <a:ext cx="64897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Microsoft JhengHei" panose="020B0604030504040204" pitchFamily="34" charset="-120"/>
                        </a:rPr>
                        <m:t>𝑦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Microsoft JhengHei" panose="020B0604030504040204" pitchFamily="34" charset="-120"/>
                        </a:rPr>
                        <m:t>=</m:t>
                      </m:r>
                      <m:r>
                        <a:rPr lang="en-US" altLang="zh-TW" sz="2800" b="1" i="1" smtClean="0">
                          <a:latin typeface="Cambria Math" panose="02040503050406030204" pitchFamily="18" charset="0"/>
                          <a:ea typeface="Microsoft JhengHei" panose="020B0604030504040204" pitchFamily="34" charset="-120"/>
                        </a:rPr>
                        <m:t>(</m:t>
                      </m:r>
                      <m:r>
                        <a:rPr lang="en-US" altLang="zh-TW" sz="2800" b="1" i="1" smtClean="0">
                          <a:latin typeface="Cambria Math" panose="02040503050406030204" pitchFamily="18" charset="0"/>
                          <a:ea typeface="Microsoft JhengHei" panose="020B0604030504040204" pitchFamily="34" charset="-120"/>
                        </a:rPr>
                        <m:t>𝟎</m:t>
                      </m:r>
                      <m:r>
                        <a:rPr lang="en-US" altLang="zh-TW" sz="2800" b="1" i="1" smtClean="0">
                          <a:latin typeface="Cambria Math" panose="02040503050406030204" pitchFamily="18" charset="0"/>
                          <a:ea typeface="Microsoft JhengHei" panose="020B0604030504040204" pitchFamily="34" charset="-120"/>
                        </a:rPr>
                        <m:t>.</m:t>
                      </m:r>
                      <m:r>
                        <a:rPr lang="en-US" altLang="zh-TW" sz="2800" b="1" i="1" smtClean="0">
                          <a:latin typeface="Cambria Math" panose="02040503050406030204" pitchFamily="18" charset="0"/>
                          <a:ea typeface="Microsoft JhengHei" panose="020B0604030504040204" pitchFamily="34" charset="-120"/>
                        </a:rPr>
                        <m:t>𝟒𝟗𝟗𝟔𝟗</m:t>
                      </m:r>
                      <m:r>
                        <a:rPr lang="en-US" altLang="zh-TW" sz="2800" b="1" i="1" smtClean="0">
                          <a:latin typeface="Cambria Math" panose="02040503050406030204" pitchFamily="18" charset="0"/>
                          <a:ea typeface="Microsoft JhengHei" panose="020B0604030504040204" pitchFamily="34" charset="-120"/>
                        </a:rPr>
                        <m:t>±</m:t>
                      </m:r>
                      <m:r>
                        <a:rPr lang="en-US" altLang="zh-TW" sz="2800" b="1" i="1" smtClean="0">
                          <a:latin typeface="Cambria Math" panose="02040503050406030204" pitchFamily="18" charset="0"/>
                          <a:ea typeface="Microsoft JhengHei" panose="020B0604030504040204" pitchFamily="34" charset="-120"/>
                        </a:rPr>
                        <m:t>𝟎</m:t>
                      </m:r>
                      <m:r>
                        <a:rPr lang="en-US" altLang="zh-TW" sz="2800" b="1" i="1" smtClean="0">
                          <a:latin typeface="Cambria Math" panose="02040503050406030204" pitchFamily="18" charset="0"/>
                          <a:ea typeface="Microsoft JhengHei" panose="020B0604030504040204" pitchFamily="34" charset="-120"/>
                        </a:rPr>
                        <m:t>.</m:t>
                      </m:r>
                      <m:r>
                        <a:rPr lang="en-US" altLang="zh-TW" sz="2800" b="1" i="1" smtClean="0">
                          <a:latin typeface="Cambria Math" panose="02040503050406030204" pitchFamily="18" charset="0"/>
                          <a:ea typeface="Microsoft JhengHei" panose="020B0604030504040204" pitchFamily="34" charset="-120"/>
                        </a:rPr>
                        <m:t>𝟎𝟎𝟎𝟑𝟎</m:t>
                      </m:r>
                      <m:r>
                        <a:rPr lang="en-US" altLang="zh-TW" sz="2800" b="1" i="1" smtClean="0">
                          <a:latin typeface="Cambria Math" panose="02040503050406030204" pitchFamily="18" charset="0"/>
                          <a:ea typeface="Microsoft JhengHei" panose="020B0604030504040204" pitchFamily="34" charset="-120"/>
                        </a:rPr>
                        <m:t>)</m:t>
                      </m:r>
                      <m:r>
                        <a:rPr lang="en-US" altLang="zh-TW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Microsoft JhengHei" panose="020B0604030504040204" pitchFamily="34" charset="-120"/>
                        </a:rPr>
                        <m:t>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Microsoft JhengHei" panose="020B0604030504040204" pitchFamily="34" charset="-120"/>
                        </a:rPr>
                        <m:t>+0.00088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85489411-6825-8D0E-5E92-32838C7D6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500" y="1300402"/>
                <a:ext cx="648970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圖片 11">
            <a:extLst>
              <a:ext uri="{FF2B5EF4-FFF2-40B4-BE49-F238E27FC236}">
                <a16:creationId xmlns:a16="http://schemas.microsoft.com/office/drawing/2014/main" id="{833427EA-C076-0EC8-7070-6D38B8C52C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075" y="1984620"/>
            <a:ext cx="5626275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55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4061C4-5073-BFFA-6651-E2330C18A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4408AA27-E2E9-0D98-9C5A-A3E3A395002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zh-TW" altLang="en-US" b="1" dirty="0"/>
                  <a:t>決定指數 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endParaRPr lang="zh-TW" altLang="en-US" b="1" dirty="0"/>
              </a:p>
            </p:txBody>
          </p:sp>
        </mc:Choice>
        <mc:Fallback xmlns="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318A0A3B-97D2-AAC6-9697-5840E640A3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b="-773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>
            <a:extLst>
              <a:ext uri="{FF2B5EF4-FFF2-40B4-BE49-F238E27FC236}">
                <a16:creationId xmlns:a16="http://schemas.microsoft.com/office/drawing/2014/main" id="{86CAA7F3-276D-7859-9266-07A6016C9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9851" y="1861145"/>
            <a:ext cx="5613400" cy="39799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7C1D26CD-86B4-2FD1-A2FD-7766B75471B0}"/>
                  </a:ext>
                </a:extLst>
              </p:cNvPr>
              <p:cNvSpPr txBox="1"/>
              <p:nvPr/>
            </p:nvSpPr>
            <p:spPr>
              <a:xfrm>
                <a:off x="5803900" y="636142"/>
                <a:ext cx="6096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Microsoft JhengHei" panose="020B0604030504040204" pitchFamily="34" charset="-12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8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Microsoft JhengHei" panose="020B0604030504040204" pitchFamily="34" charset="-120"/>
                            </a:rPr>
                            <m:t>log</m:t>
                          </m:r>
                        </m:fName>
                        <m:e>
                          <m:r>
                            <a:rPr lang="en-US" altLang="zh-TW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Microsoft JhengHei" panose="020B0604030504040204" pitchFamily="34" charset="-12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Microsoft JhengHei" panose="020B0604030504040204" pitchFamily="34" charset="-12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Microsoft JhengHei" panose="020B0604030504040204" pitchFamily="34" charset="-12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Microsoft JhengHei" panose="020B0604030504040204" pitchFamily="34" charset="-120"/>
                        </a:rPr>
                        <m:t>=</m:t>
                      </m:r>
                      <m:r>
                        <a:rPr lang="en-US" altLang="zh-TW" sz="2800" b="1" i="1" smtClean="0">
                          <a:latin typeface="Cambria Math" panose="02040503050406030204" pitchFamily="18" charset="0"/>
                          <a:ea typeface="Microsoft JhengHei" panose="020B0604030504040204" pitchFamily="34" charset="-120"/>
                        </a:rPr>
                        <m:t>𝜶</m:t>
                      </m:r>
                      <m:func>
                        <m:funcPr>
                          <m:ctrlPr>
                            <a:rPr lang="en-US" altLang="zh-TW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Microsoft JhengHei" panose="020B0604030504040204" pitchFamily="34" charset="-12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8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Microsoft JhengHei" panose="020B0604030504040204" pitchFamily="34" charset="-120"/>
                            </a:rPr>
                            <m:t>log</m:t>
                          </m:r>
                        </m:fName>
                        <m:e>
                          <m:r>
                            <a:rPr lang="en-US" altLang="zh-TW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Microsoft JhengHei" panose="020B0604030504040204" pitchFamily="34" charset="-120"/>
                            </a:rPr>
                            <m:t>𝑡</m:t>
                          </m:r>
                        </m:e>
                      </m:func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Microsoft JhengHei" panose="020B0604030504040204" pitchFamily="34" charset="-120"/>
                        </a:rPr>
                        <m:t>+</m:t>
                      </m:r>
                      <m:func>
                        <m:func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Microsoft JhengHei" panose="020B0604030504040204" pitchFamily="34" charset="-12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800" b="0" i="0" smtClean="0">
                              <a:latin typeface="Cambria Math" panose="02040503050406030204" pitchFamily="18" charset="0"/>
                              <a:ea typeface="Microsoft JhengHei" panose="020B0604030504040204" pitchFamily="34" charset="-120"/>
                            </a:rPr>
                            <m:t>log</m:t>
                          </m:r>
                        </m:fName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Microsoft JhengHei" panose="020B0604030504040204" pitchFamily="34" charset="-120"/>
                            </a:rPr>
                            <m:t>𝑘</m:t>
                          </m:r>
                        </m:e>
                      </m:func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5C6EDE11-EE07-9BF7-92AC-63B6F391F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900" y="636142"/>
                <a:ext cx="60960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34FF3FE1-3269-20D4-0FB2-E841D7FEE992}"/>
                  </a:ext>
                </a:extLst>
              </p:cNvPr>
              <p:cNvSpPr txBox="1"/>
              <p:nvPr/>
            </p:nvSpPr>
            <p:spPr>
              <a:xfrm>
                <a:off x="-145451" y="3054440"/>
                <a:ext cx="6489700" cy="9790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1" i="1" smtClean="0">
                          <a:latin typeface="Cambria Math" panose="02040503050406030204" pitchFamily="18" charset="0"/>
                          <a:ea typeface="Microsoft JhengHei" panose="020B0604030504040204" pitchFamily="34" charset="-120"/>
                        </a:rPr>
                        <m:t>𝜶</m:t>
                      </m:r>
                      <m:r>
                        <a:rPr lang="en-US" altLang="zh-TW" sz="2800" b="1" i="1" smtClean="0">
                          <a:latin typeface="Cambria Math" panose="02040503050406030204" pitchFamily="18" charset="0"/>
                          <a:ea typeface="Microsoft JhengHei" panose="020B0604030504040204" pitchFamily="34" charset="-120"/>
                        </a:rPr>
                        <m:t>=</m:t>
                      </m:r>
                      <m:d>
                        <m:dPr>
                          <m:ctrlPr>
                            <a:rPr lang="en-US" altLang="zh-TW" sz="2800" b="1" i="1" smtClean="0">
                              <a:latin typeface="Cambria Math" panose="02040503050406030204" pitchFamily="18" charset="0"/>
                              <a:ea typeface="Microsoft JhengHei" panose="020B0604030504040204" pitchFamily="34" charset="-120"/>
                            </a:rPr>
                          </m:ctrlPr>
                        </m:d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  <a:ea typeface="Microsoft JhengHei" panose="020B0604030504040204" pitchFamily="34" charset="-120"/>
                            </a:rPr>
                            <m:t>𝟎</m:t>
                          </m:r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  <a:ea typeface="Microsoft JhengHei" panose="020B0604030504040204" pitchFamily="34" charset="-120"/>
                            </a:rPr>
                            <m:t>.</m:t>
                          </m:r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  <a:ea typeface="Microsoft JhengHei" panose="020B0604030504040204" pitchFamily="34" charset="-120"/>
                            </a:rPr>
                            <m:t>𝟒𝟗𝟗𝟔𝟗</m:t>
                          </m:r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  <a:ea typeface="Microsoft JhengHei" panose="020B0604030504040204" pitchFamily="34" charset="-120"/>
                            </a:rPr>
                            <m:t>±</m:t>
                          </m:r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  <a:ea typeface="Microsoft JhengHei" panose="020B0604030504040204" pitchFamily="34" charset="-120"/>
                            </a:rPr>
                            <m:t>𝟎</m:t>
                          </m:r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  <a:ea typeface="Microsoft JhengHei" panose="020B0604030504040204" pitchFamily="34" charset="-120"/>
                            </a:rPr>
                            <m:t>.</m:t>
                          </m:r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  <a:ea typeface="Microsoft JhengHei" panose="020B0604030504040204" pitchFamily="34" charset="-120"/>
                            </a:rPr>
                            <m:t>𝟎𝟎𝟎𝟑𝟎</m:t>
                          </m:r>
                        </m:e>
                      </m:d>
                      <m:r>
                        <a:rPr lang="en-US" altLang="zh-TW" sz="2800" b="1" i="1" smtClean="0">
                          <a:latin typeface="Cambria Math" panose="02040503050406030204" pitchFamily="18" charset="0"/>
                          <a:ea typeface="Microsoft JhengHei" panose="020B0604030504040204" pitchFamily="34" charset="-120"/>
                        </a:rPr>
                        <m:t>≈</m:t>
                      </m:r>
                      <m:r>
                        <a:rPr lang="en-US" altLang="zh-TW" sz="2800" b="1" i="1" smtClean="0">
                          <a:latin typeface="Cambria Math" panose="02040503050406030204" pitchFamily="18" charset="0"/>
                          <a:ea typeface="Microsoft JhengHei" panose="020B0604030504040204" pitchFamily="34" charset="-120"/>
                        </a:rPr>
                        <m:t>𝟎</m:t>
                      </m:r>
                      <m:r>
                        <a:rPr lang="en-US" altLang="zh-TW" sz="2800" b="1" i="1" smtClean="0">
                          <a:latin typeface="Cambria Math" panose="02040503050406030204" pitchFamily="18" charset="0"/>
                          <a:ea typeface="Microsoft JhengHei" panose="020B0604030504040204" pitchFamily="34" charset="-120"/>
                        </a:rPr>
                        <m:t>.</m:t>
                      </m:r>
                      <m:r>
                        <a:rPr lang="en-US" altLang="zh-TW" sz="2800" b="1" i="1" smtClean="0">
                          <a:latin typeface="Cambria Math" panose="02040503050406030204" pitchFamily="18" charset="0"/>
                          <a:ea typeface="Microsoft JhengHei" panose="020B0604030504040204" pitchFamily="34" charset="-120"/>
                        </a:rPr>
                        <m:t>𝟓</m:t>
                      </m:r>
                    </m:oMath>
                  </m:oMathPara>
                </a14:m>
                <a:endParaRPr lang="en-US" altLang="zh-TW" sz="2800" b="1" dirty="0">
                  <a:ea typeface="Microsoft JhengHei" panose="020B0604030504040204" pitchFamily="34" charset="-12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altLang="zh-TW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rad>
                        <m:radPr>
                          <m:degHide m:val="on"/>
                          <m:ctrlPr>
                            <a:rPr lang="en-US" altLang="zh-TW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rad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34FF3FE1-3269-20D4-0FB2-E841D7FEE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5451" y="3054440"/>
                <a:ext cx="6489700" cy="9790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90243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279857-69E5-14DF-EF59-D1EAECDE9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D51E4012-8A37-12B7-5FF0-4FF37874FBA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zh-TW" altLang="en-US" b="1" dirty="0"/>
                  <a:t>決定指數 </a:t>
                </a:r>
                <a14:m>
                  <m:oMath xmlns:m="http://schemas.openxmlformats.org/officeDocument/2006/math">
                    <m:r>
                      <a:rPr lang="en-US" altLang="zh-TW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endParaRPr lang="zh-TW" altLang="en-US" b="1" dirty="0"/>
              </a:p>
            </p:txBody>
          </p:sp>
        </mc:Choice>
        <mc:Fallback xmlns="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D51E4012-8A37-12B7-5FF0-4FF37874FB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b="-773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354A2783-D657-6379-DB14-CB4ECC49B8C8}"/>
              </a:ext>
            </a:extLst>
          </p:cNvPr>
          <p:cNvCxnSpPr/>
          <p:nvPr/>
        </p:nvCxnSpPr>
        <p:spPr>
          <a:xfrm>
            <a:off x="1437736" y="3646098"/>
            <a:ext cx="951206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橢圓 4">
            <a:extLst>
              <a:ext uri="{FF2B5EF4-FFF2-40B4-BE49-F238E27FC236}">
                <a16:creationId xmlns:a16="http://schemas.microsoft.com/office/drawing/2014/main" id="{663CDB7C-C1A8-DB94-BCD3-0F8D0D75E980}"/>
              </a:ext>
            </a:extLst>
          </p:cNvPr>
          <p:cNvSpPr/>
          <p:nvPr/>
        </p:nvSpPr>
        <p:spPr>
          <a:xfrm>
            <a:off x="6012611" y="3562709"/>
            <a:ext cx="166777" cy="16677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3C6C32FF-9C34-D074-B15F-5E30FE3E6687}"/>
              </a:ext>
            </a:extLst>
          </p:cNvPr>
          <p:cNvSpPr/>
          <p:nvPr/>
        </p:nvSpPr>
        <p:spPr>
          <a:xfrm>
            <a:off x="8397814" y="3562709"/>
            <a:ext cx="166777" cy="16677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AF486C18-0661-C9ED-DDA2-316E616812B3}"/>
              </a:ext>
            </a:extLst>
          </p:cNvPr>
          <p:cNvSpPr/>
          <p:nvPr/>
        </p:nvSpPr>
        <p:spPr>
          <a:xfrm>
            <a:off x="3710796" y="3562708"/>
            <a:ext cx="166777" cy="16677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78C16843-35C1-00B5-2AB4-9035187E5987}"/>
                  </a:ext>
                </a:extLst>
              </p:cNvPr>
              <p:cNvSpPr txBox="1"/>
              <p:nvPr/>
            </p:nvSpPr>
            <p:spPr>
              <a:xfrm>
                <a:off x="5431766" y="631381"/>
                <a:ext cx="57490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,  1≤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78C16843-35C1-00B5-2AB4-9035187E5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766" y="631381"/>
                <a:ext cx="5749010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DBDBA2A7-9A4F-4A7B-0502-39E2DB342BCD}"/>
                  </a:ext>
                </a:extLst>
              </p:cNvPr>
              <p:cNvSpPr txBox="1"/>
              <p:nvPr/>
            </p:nvSpPr>
            <p:spPr>
              <a:xfrm>
                <a:off x="6360542" y="1334574"/>
                <a:ext cx="187371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zh-TW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=+1</m:t>
                      </m:r>
                    </m:oMath>
                  </m:oMathPara>
                </a14:m>
                <a:endParaRPr lang="zh-TW" altLang="en-US" sz="3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DBDBA2A7-9A4F-4A7B-0502-39E2DB342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542" y="1334574"/>
                <a:ext cx="1873718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86773FC9-411E-EF22-0D25-6CDE3B866FBF}"/>
                  </a:ext>
                </a:extLst>
              </p:cNvPr>
              <p:cNvSpPr txBox="1"/>
              <p:nvPr/>
            </p:nvSpPr>
            <p:spPr>
              <a:xfrm>
                <a:off x="3981090" y="5295009"/>
                <a:ext cx="187371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zh-TW" sz="3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3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zh-TW" altLang="en-US" sz="3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86773FC9-411E-EF22-0D25-6CDE3B866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090" y="5295009"/>
                <a:ext cx="1873718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箭號: 弧形下彎 12">
            <a:extLst>
              <a:ext uri="{FF2B5EF4-FFF2-40B4-BE49-F238E27FC236}">
                <a16:creationId xmlns:a16="http://schemas.microsoft.com/office/drawing/2014/main" id="{FB5DB3F4-3FB2-7808-3014-7EDA73C70499}"/>
              </a:ext>
            </a:extLst>
          </p:cNvPr>
          <p:cNvSpPr/>
          <p:nvPr/>
        </p:nvSpPr>
        <p:spPr>
          <a:xfrm>
            <a:off x="6221429" y="2179604"/>
            <a:ext cx="2313316" cy="701614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4" name="箭號: 弧形下彎 13">
            <a:extLst>
              <a:ext uri="{FF2B5EF4-FFF2-40B4-BE49-F238E27FC236}">
                <a16:creationId xmlns:a16="http://schemas.microsoft.com/office/drawing/2014/main" id="{054EC948-AAB3-37AE-7095-9DEBA26F5368}"/>
              </a:ext>
            </a:extLst>
          </p:cNvPr>
          <p:cNvSpPr/>
          <p:nvPr/>
        </p:nvSpPr>
        <p:spPr>
          <a:xfrm rot="10800000">
            <a:off x="3782683" y="4479991"/>
            <a:ext cx="2313316" cy="701614"/>
          </a:xfrm>
          <a:prstGeom prst="curvedDown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17FC0C36-90A2-C09C-044A-59F3BB74EB5A}"/>
                  </a:ext>
                </a:extLst>
              </p:cNvPr>
              <p:cNvSpPr txBox="1"/>
              <p:nvPr/>
            </p:nvSpPr>
            <p:spPr>
              <a:xfrm>
                <a:off x="6905967" y="4737299"/>
                <a:ext cx="1637500" cy="646331"/>
              </a:xfrm>
              <a:prstGeom prst="rect">
                <a:avLst/>
              </a:prstGeom>
              <a:solidFill>
                <a:srgbClr val="FFFFFF">
                  <a:alpha val="52157"/>
                </a:srgb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17FC0C36-90A2-C09C-044A-59F3BB74E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5967" y="4737299"/>
                <a:ext cx="1637500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FDE9EB55-4E25-B7B7-DE4C-AA931F307001}"/>
                  </a:ext>
                </a:extLst>
              </p:cNvPr>
              <p:cNvSpPr txBox="1"/>
              <p:nvPr/>
            </p:nvSpPr>
            <p:spPr>
              <a:xfrm>
                <a:off x="8784658" y="4211098"/>
                <a:ext cx="2515945" cy="1698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altLang="zh-TW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TW" alt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FDE9EB55-4E25-B7B7-DE4C-AA931F307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4658" y="4211098"/>
                <a:ext cx="2515945" cy="16987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C1902B17-AC92-9A97-C428-E39F1A645817}"/>
                  </a:ext>
                </a:extLst>
              </p:cNvPr>
              <p:cNvSpPr txBox="1"/>
              <p:nvPr/>
            </p:nvSpPr>
            <p:spPr>
              <a:xfrm>
                <a:off x="5448982" y="3038764"/>
                <a:ext cx="716029" cy="646331"/>
              </a:xfrm>
              <a:prstGeom prst="rect">
                <a:avLst/>
              </a:prstGeom>
              <a:solidFill>
                <a:srgbClr val="FFFFFF">
                  <a:alpha val="52157"/>
                </a:srgb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C1902B17-AC92-9A97-C428-E39F1A6458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982" y="3038764"/>
                <a:ext cx="716029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19596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4704F7-E6EE-0520-5FD3-732B1ABA5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小遊戲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10F8BA2-240D-EF69-C9DE-5DC72B784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775"/>
            <a:ext cx="6511506" cy="1147613"/>
          </a:xfrm>
        </p:spPr>
        <p:txBody>
          <a:bodyPr/>
          <a:lstStyle/>
          <a:p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每個人會拿到一張牌</a:t>
            </a:r>
            <a:endPara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以桌為單位洗牌，念出顏色順序</a:t>
            </a:r>
            <a:endPara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75B8587-37BA-8BD2-6C78-53140511BBBE}"/>
              </a:ext>
            </a:extLst>
          </p:cNvPr>
          <p:cNvSpPr txBox="1"/>
          <p:nvPr/>
        </p:nvSpPr>
        <p:spPr>
          <a:xfrm>
            <a:off x="9154965" y="1690692"/>
            <a:ext cx="25318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黑色 </a:t>
            </a:r>
            <a:r>
              <a:rPr lang="en-US" altLang="zh-TW" sz="28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Wingdings" panose="05000000000000000000" pitchFamily="2" charset="2"/>
              </a:rPr>
              <a:t>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4E198EBD-003A-89FC-DEBD-7FB38D08B2C3}"/>
              </a:ext>
            </a:extLst>
          </p:cNvPr>
          <p:cNvSpPr txBox="1"/>
          <p:nvPr/>
        </p:nvSpPr>
        <p:spPr>
          <a:xfrm>
            <a:off x="6702613" y="1691255"/>
            <a:ext cx="2275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Wingdings" panose="05000000000000000000" pitchFamily="2" charset="2"/>
              </a:rPr>
              <a:t>紅色：</a:t>
            </a:r>
            <a:r>
              <a:rPr lang="en-US" altLang="zh-TW" sz="28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Wingdings" panose="05000000000000000000" pitchFamily="2" charset="2"/>
              </a:rPr>
              <a:t></a:t>
            </a:r>
            <a:endParaRPr lang="en-US" altLang="zh-TW" sz="2800" b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026" name="Picture 2" descr="410+ Playing Card Queen Of Spades Stock Photos, Pictures &amp; Royalty-Free  Images - iStock">
            <a:extLst>
              <a:ext uri="{FF2B5EF4-FFF2-40B4-BE49-F238E27FC236}">
                <a16:creationId xmlns:a16="http://schemas.microsoft.com/office/drawing/2014/main" id="{C3A3EBBA-3223-CF0C-4802-8348E0A90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082" y="2281941"/>
            <a:ext cx="1887307" cy="290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4,000+ Red Queen Stock Illustrations, Royalty-Free Vector Graphics &amp; Clip  Art - iStock | Alice in wonderland, Queen of hearts, Wonderland">
            <a:extLst>
              <a:ext uri="{FF2B5EF4-FFF2-40B4-BE49-F238E27FC236}">
                <a16:creationId xmlns:a16="http://schemas.microsoft.com/office/drawing/2014/main" id="{CAC44672-9DF5-3CE1-9283-25227D45B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908" y="2281941"/>
            <a:ext cx="2034703" cy="290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57E9A452-1639-0DB1-C32C-A09097D20F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354" y="3108171"/>
            <a:ext cx="4325522" cy="2699336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C899626B-D247-B692-E494-DBA2E94E12CB}"/>
              </a:ext>
            </a:extLst>
          </p:cNvPr>
          <p:cNvSpPr txBox="1"/>
          <p:nvPr/>
        </p:nvSpPr>
        <p:spPr>
          <a:xfrm>
            <a:off x="3813697" y="4073118"/>
            <a:ext cx="78500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44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Wingdings" panose="05000000000000000000" pitchFamily="2" charset="2"/>
              </a:rPr>
              <a:t>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BA8882BA-E4A8-E0A8-DEC5-4AC0597FB406}"/>
              </a:ext>
            </a:extLst>
          </p:cNvPr>
          <p:cNvSpPr txBox="1"/>
          <p:nvPr/>
        </p:nvSpPr>
        <p:spPr>
          <a:xfrm>
            <a:off x="2270080" y="4073118"/>
            <a:ext cx="77385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44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Wingdings" panose="05000000000000000000" pitchFamily="2" charset="2"/>
              </a:rPr>
              <a:t></a:t>
            </a:r>
            <a:endParaRPr lang="en-US" altLang="zh-TW" sz="4400" b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0FF823D6-672E-695E-9315-5E8C54B9625C}"/>
              </a:ext>
            </a:extLst>
          </p:cNvPr>
          <p:cNvSpPr txBox="1"/>
          <p:nvPr/>
        </p:nvSpPr>
        <p:spPr>
          <a:xfrm>
            <a:off x="5590792" y="6068055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TW" altLang="en-US" sz="900" dirty="0"/>
              <a:t>https://media.istockphoto.com/ </a:t>
            </a:r>
          </a:p>
        </p:txBody>
      </p:sp>
    </p:spTree>
    <p:extLst>
      <p:ext uri="{BB962C8B-B14F-4D97-AF65-F5344CB8AC3E}">
        <p14:creationId xmlns:p14="http://schemas.microsoft.com/office/powerpoint/2010/main" val="13738324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AA7CF4-5F87-0EB5-013A-4F0005F64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A4A12F03-CAE2-93DB-3D9C-0BAAC21678C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zh-TW" altLang="en-US" b="1" dirty="0"/>
                  <a:t>決定指數 </a:t>
                </a:r>
                <a14:m>
                  <m:oMath xmlns:m="http://schemas.openxmlformats.org/officeDocument/2006/math">
                    <m:r>
                      <a:rPr lang="en-US" altLang="zh-TW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endParaRPr lang="zh-TW" altLang="en-US" b="1" dirty="0"/>
              </a:p>
            </p:txBody>
          </p:sp>
        </mc:Choice>
        <mc:Fallback xmlns="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A4A12F03-CAE2-93DB-3D9C-0BAAC21678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b="-773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A6B5C913-4AB8-E0DF-1CF3-583EBDD6B2E4}"/>
              </a:ext>
            </a:extLst>
          </p:cNvPr>
          <p:cNvCxnSpPr/>
          <p:nvPr/>
        </p:nvCxnSpPr>
        <p:spPr>
          <a:xfrm>
            <a:off x="6423804" y="4628752"/>
            <a:ext cx="480778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群組 7">
            <a:extLst>
              <a:ext uri="{FF2B5EF4-FFF2-40B4-BE49-F238E27FC236}">
                <a16:creationId xmlns:a16="http://schemas.microsoft.com/office/drawing/2014/main" id="{6F513FD1-D44B-2CD2-6970-122B96E45B8C}"/>
              </a:ext>
            </a:extLst>
          </p:cNvPr>
          <p:cNvGrpSpPr/>
          <p:nvPr/>
        </p:nvGrpSpPr>
        <p:grpSpPr>
          <a:xfrm>
            <a:off x="6780515" y="4560918"/>
            <a:ext cx="3948385" cy="135667"/>
            <a:chOff x="1677986" y="5247962"/>
            <a:chExt cx="2453309" cy="84296"/>
          </a:xfrm>
        </p:grpSpPr>
        <p:sp>
          <p:nvSpPr>
            <p:cNvPr id="5" name="橢圓 4">
              <a:extLst>
                <a:ext uri="{FF2B5EF4-FFF2-40B4-BE49-F238E27FC236}">
                  <a16:creationId xmlns:a16="http://schemas.microsoft.com/office/drawing/2014/main" id="{806D230A-8F05-8CE8-D860-7E0DBCFFBBD7}"/>
                </a:ext>
              </a:extLst>
            </p:cNvPr>
            <p:cNvSpPr/>
            <p:nvPr/>
          </p:nvSpPr>
          <p:spPr>
            <a:xfrm>
              <a:off x="2841418" y="5247962"/>
              <a:ext cx="84296" cy="842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050"/>
            </a:p>
          </p:txBody>
        </p:sp>
        <p:sp>
          <p:nvSpPr>
            <p:cNvPr id="6" name="橢圓 5">
              <a:extLst>
                <a:ext uri="{FF2B5EF4-FFF2-40B4-BE49-F238E27FC236}">
                  <a16:creationId xmlns:a16="http://schemas.microsoft.com/office/drawing/2014/main" id="{9265D578-F110-68AA-AA0A-EF84D69D7120}"/>
                </a:ext>
              </a:extLst>
            </p:cNvPr>
            <p:cNvSpPr/>
            <p:nvPr/>
          </p:nvSpPr>
          <p:spPr>
            <a:xfrm>
              <a:off x="4046999" y="5247962"/>
              <a:ext cx="84296" cy="8429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050">
                <a:solidFill>
                  <a:srgbClr val="0070C0"/>
                </a:solidFill>
              </a:endParaRPr>
            </a:p>
          </p:txBody>
        </p:sp>
        <p:sp>
          <p:nvSpPr>
            <p:cNvPr id="7" name="橢圓 6">
              <a:extLst>
                <a:ext uri="{FF2B5EF4-FFF2-40B4-BE49-F238E27FC236}">
                  <a16:creationId xmlns:a16="http://schemas.microsoft.com/office/drawing/2014/main" id="{0ED76463-578A-C60B-171D-4A75CE0CCB3B}"/>
                </a:ext>
              </a:extLst>
            </p:cNvPr>
            <p:cNvSpPr/>
            <p:nvPr/>
          </p:nvSpPr>
          <p:spPr>
            <a:xfrm>
              <a:off x="1677986" y="5247962"/>
              <a:ext cx="84296" cy="8429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0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97AB39E7-5FD5-2348-6D2E-C4F01EA9FBFC}"/>
                  </a:ext>
                </a:extLst>
              </p:cNvPr>
              <p:cNvSpPr txBox="1"/>
              <p:nvPr/>
            </p:nvSpPr>
            <p:spPr>
              <a:xfrm>
                <a:off x="8968886" y="3988441"/>
                <a:ext cx="14971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=+1</m:t>
                      </m:r>
                    </m:oMath>
                  </m:oMathPara>
                </a14:m>
                <a:endParaRPr lang="zh-TW" alt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97AB39E7-5FD5-2348-6D2E-C4F01EA9FB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8886" y="3988441"/>
                <a:ext cx="149714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C48ADA65-DE96-C755-ED18-F8416382393D}"/>
                  </a:ext>
                </a:extLst>
              </p:cNvPr>
              <p:cNvSpPr txBox="1"/>
              <p:nvPr/>
            </p:nvSpPr>
            <p:spPr>
              <a:xfrm>
                <a:off x="7075274" y="4715188"/>
                <a:ext cx="14971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zh-TW" alt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C48ADA65-DE96-C755-ED18-F84163823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274" y="4715188"/>
                <a:ext cx="149714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箭號: 弧形下彎 12">
            <a:extLst>
              <a:ext uri="{FF2B5EF4-FFF2-40B4-BE49-F238E27FC236}">
                <a16:creationId xmlns:a16="http://schemas.microsoft.com/office/drawing/2014/main" id="{B12DC826-9CB4-7392-567E-CC8A0BB4D667}"/>
              </a:ext>
            </a:extLst>
          </p:cNvPr>
          <p:cNvSpPr/>
          <p:nvPr/>
        </p:nvSpPr>
        <p:spPr>
          <a:xfrm>
            <a:off x="8841681" y="3887525"/>
            <a:ext cx="1751552" cy="354625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50">
              <a:solidFill>
                <a:schemeClr val="tx1"/>
              </a:solidFill>
            </a:endParaRPr>
          </a:p>
        </p:txBody>
      </p:sp>
      <p:sp>
        <p:nvSpPr>
          <p:cNvPr id="14" name="箭號: 弧形下彎 13">
            <a:extLst>
              <a:ext uri="{FF2B5EF4-FFF2-40B4-BE49-F238E27FC236}">
                <a16:creationId xmlns:a16="http://schemas.microsoft.com/office/drawing/2014/main" id="{025F509B-6565-F3CA-4765-E2F5589C4AF1}"/>
              </a:ext>
            </a:extLst>
          </p:cNvPr>
          <p:cNvSpPr/>
          <p:nvPr/>
        </p:nvSpPr>
        <p:spPr>
          <a:xfrm rot="10800000">
            <a:off x="6780515" y="5050235"/>
            <a:ext cx="1997768" cy="354625"/>
          </a:xfrm>
          <a:prstGeom prst="curvedDown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5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F7557E58-5934-0221-DA21-394CBA69BF04}"/>
                  </a:ext>
                </a:extLst>
              </p:cNvPr>
              <p:cNvSpPr txBox="1"/>
              <p:nvPr/>
            </p:nvSpPr>
            <p:spPr>
              <a:xfrm>
                <a:off x="744839" y="1459748"/>
                <a:ext cx="5796650" cy="14941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altLang="zh-TW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altLang="zh-TW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zh-TW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zh-TW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zh-TW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zh-TW" alt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F7557E58-5934-0221-DA21-394CBA69B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839" y="1459748"/>
                <a:ext cx="5796650" cy="14941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1205B189-1992-05B3-33FB-AFD88C0F0091}"/>
                  </a:ext>
                </a:extLst>
              </p:cNvPr>
              <p:cNvSpPr txBox="1"/>
              <p:nvPr/>
            </p:nvSpPr>
            <p:spPr>
              <a:xfrm>
                <a:off x="638447" y="3202973"/>
                <a:ext cx="57338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TW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altLang="zh-TW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+…</m:t>
                          </m:r>
                        </m:e>
                      </m:d>
                      <m:r>
                        <a:rPr lang="en-US" altLang="zh-TW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1205B189-1992-05B3-33FB-AFD88C0F0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47" y="3202973"/>
                <a:ext cx="573387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D6C8C864-3E3E-9BC5-F530-3503CF96FF7C}"/>
                  </a:ext>
                </a:extLst>
              </p:cNvPr>
              <p:cNvSpPr txBox="1"/>
              <p:nvPr/>
            </p:nvSpPr>
            <p:spPr>
              <a:xfrm>
                <a:off x="763437" y="1458967"/>
                <a:ext cx="2257093" cy="14941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altLang="zh-TW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TW" alt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D6C8C864-3E3E-9BC5-F530-3503CF96F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437" y="1458967"/>
                <a:ext cx="2257093" cy="149419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3719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F1E79-C364-1122-025E-31D842F5A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72E7E2E5-E2D9-BB2E-7090-6138886E71E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zh-TW" altLang="en-US" b="1" dirty="0"/>
                  <a:t>決定指數 </a:t>
                </a:r>
                <a14:m>
                  <m:oMath xmlns:m="http://schemas.openxmlformats.org/officeDocument/2006/math">
                    <m:r>
                      <a:rPr lang="en-US" altLang="zh-TW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endParaRPr lang="zh-TW" altLang="en-US" b="1" dirty="0"/>
              </a:p>
            </p:txBody>
          </p:sp>
        </mc:Choice>
        <mc:Fallback xmlns="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72E7E2E5-E2D9-BB2E-7090-6138886E71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b="-773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群組 9">
            <a:extLst>
              <a:ext uri="{FF2B5EF4-FFF2-40B4-BE49-F238E27FC236}">
                <a16:creationId xmlns:a16="http://schemas.microsoft.com/office/drawing/2014/main" id="{DCCA3C2D-74E7-C629-BB60-44805EE89D57}"/>
              </a:ext>
            </a:extLst>
          </p:cNvPr>
          <p:cNvGrpSpPr/>
          <p:nvPr/>
        </p:nvGrpSpPr>
        <p:grpSpPr>
          <a:xfrm>
            <a:off x="6825146" y="2055355"/>
            <a:ext cx="4807789" cy="1517335"/>
            <a:chOff x="6639372" y="4146317"/>
            <a:chExt cx="4807789" cy="1517335"/>
          </a:xfrm>
        </p:grpSpPr>
        <p:cxnSp>
          <p:nvCxnSpPr>
            <p:cNvPr id="4" name="直線接點 3">
              <a:extLst>
                <a:ext uri="{FF2B5EF4-FFF2-40B4-BE49-F238E27FC236}">
                  <a16:creationId xmlns:a16="http://schemas.microsoft.com/office/drawing/2014/main" id="{D672BD30-9304-ED13-C8EB-8A1FC8D07992}"/>
                </a:ext>
              </a:extLst>
            </p:cNvPr>
            <p:cNvCxnSpPr/>
            <p:nvPr/>
          </p:nvCxnSpPr>
          <p:spPr>
            <a:xfrm>
              <a:off x="6639372" y="4887544"/>
              <a:ext cx="480778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群組 7">
              <a:extLst>
                <a:ext uri="{FF2B5EF4-FFF2-40B4-BE49-F238E27FC236}">
                  <a16:creationId xmlns:a16="http://schemas.microsoft.com/office/drawing/2014/main" id="{9BEA32DB-5819-302E-BE8C-D27485815CCB}"/>
                </a:ext>
              </a:extLst>
            </p:cNvPr>
            <p:cNvGrpSpPr/>
            <p:nvPr/>
          </p:nvGrpSpPr>
          <p:grpSpPr>
            <a:xfrm>
              <a:off x="6996083" y="4819710"/>
              <a:ext cx="3948385" cy="135667"/>
              <a:chOff x="1677986" y="5247962"/>
              <a:chExt cx="2453309" cy="84296"/>
            </a:xfrm>
          </p:grpSpPr>
          <p:sp>
            <p:nvSpPr>
              <p:cNvPr id="5" name="橢圓 4">
                <a:extLst>
                  <a:ext uri="{FF2B5EF4-FFF2-40B4-BE49-F238E27FC236}">
                    <a16:creationId xmlns:a16="http://schemas.microsoft.com/office/drawing/2014/main" id="{8B1291FF-D3DB-123B-1EAC-E5E3FE00EA64}"/>
                  </a:ext>
                </a:extLst>
              </p:cNvPr>
              <p:cNvSpPr/>
              <p:nvPr/>
            </p:nvSpPr>
            <p:spPr>
              <a:xfrm>
                <a:off x="2841418" y="5247962"/>
                <a:ext cx="84296" cy="8429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050"/>
              </a:p>
            </p:txBody>
          </p:sp>
          <p:sp>
            <p:nvSpPr>
              <p:cNvPr id="6" name="橢圓 5">
                <a:extLst>
                  <a:ext uri="{FF2B5EF4-FFF2-40B4-BE49-F238E27FC236}">
                    <a16:creationId xmlns:a16="http://schemas.microsoft.com/office/drawing/2014/main" id="{4EABA554-6AAE-C788-F2A2-B918DCE5F8A9}"/>
                  </a:ext>
                </a:extLst>
              </p:cNvPr>
              <p:cNvSpPr/>
              <p:nvPr/>
            </p:nvSpPr>
            <p:spPr>
              <a:xfrm>
                <a:off x="4046999" y="5247962"/>
                <a:ext cx="84296" cy="8429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050">
                  <a:solidFill>
                    <a:srgbClr val="0070C0"/>
                  </a:solidFill>
                </a:endParaRPr>
              </a:p>
            </p:txBody>
          </p:sp>
          <p:sp>
            <p:nvSpPr>
              <p:cNvPr id="7" name="橢圓 6">
                <a:extLst>
                  <a:ext uri="{FF2B5EF4-FFF2-40B4-BE49-F238E27FC236}">
                    <a16:creationId xmlns:a16="http://schemas.microsoft.com/office/drawing/2014/main" id="{55D865E6-8B09-7266-9853-640503D1A0A3}"/>
                  </a:ext>
                </a:extLst>
              </p:cNvPr>
              <p:cNvSpPr/>
              <p:nvPr/>
            </p:nvSpPr>
            <p:spPr>
              <a:xfrm>
                <a:off x="1677986" y="5247962"/>
                <a:ext cx="84296" cy="8429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05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字方塊 10">
                  <a:extLst>
                    <a:ext uri="{FF2B5EF4-FFF2-40B4-BE49-F238E27FC236}">
                      <a16:creationId xmlns:a16="http://schemas.microsoft.com/office/drawing/2014/main" id="{3E0EEB39-EE2F-0FBA-77CF-353FE4D8E720}"/>
                    </a:ext>
                  </a:extLst>
                </p:cNvPr>
                <p:cNvSpPr txBox="1"/>
                <p:nvPr/>
              </p:nvSpPr>
              <p:spPr>
                <a:xfrm>
                  <a:off x="9184454" y="4247233"/>
                  <a:ext cx="149714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=+1</m:t>
                        </m:r>
                      </m:oMath>
                    </m:oMathPara>
                  </a14:m>
                  <a:endParaRPr lang="zh-TW" altLang="en-US" sz="28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文字方塊 10">
                  <a:extLst>
                    <a:ext uri="{FF2B5EF4-FFF2-40B4-BE49-F238E27FC236}">
                      <a16:creationId xmlns:a16="http://schemas.microsoft.com/office/drawing/2014/main" id="{3E0EEB39-EE2F-0FBA-77CF-353FE4D8E7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84454" y="4247233"/>
                  <a:ext cx="1497141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字方塊 11">
                  <a:extLst>
                    <a:ext uri="{FF2B5EF4-FFF2-40B4-BE49-F238E27FC236}">
                      <a16:creationId xmlns:a16="http://schemas.microsoft.com/office/drawing/2014/main" id="{54476155-4B67-948C-A0DE-0E4A918F9FD8}"/>
                    </a:ext>
                  </a:extLst>
                </p:cNvPr>
                <p:cNvSpPr txBox="1"/>
                <p:nvPr/>
              </p:nvSpPr>
              <p:spPr>
                <a:xfrm>
                  <a:off x="7290842" y="4973980"/>
                  <a:ext cx="149714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=−1</m:t>
                        </m:r>
                      </m:oMath>
                    </m:oMathPara>
                  </a14:m>
                  <a:endParaRPr lang="zh-TW" altLang="en-US" sz="28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文字方塊 11">
                  <a:extLst>
                    <a:ext uri="{FF2B5EF4-FFF2-40B4-BE49-F238E27FC236}">
                      <a16:creationId xmlns:a16="http://schemas.microsoft.com/office/drawing/2014/main" id="{54476155-4B67-948C-A0DE-0E4A918F9F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0842" y="4973980"/>
                  <a:ext cx="1497141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箭號: 弧形下彎 12">
              <a:extLst>
                <a:ext uri="{FF2B5EF4-FFF2-40B4-BE49-F238E27FC236}">
                  <a16:creationId xmlns:a16="http://schemas.microsoft.com/office/drawing/2014/main" id="{1B43CFAC-7A38-BD5E-62A8-1FCC0880ED2D}"/>
                </a:ext>
              </a:extLst>
            </p:cNvPr>
            <p:cNvSpPr/>
            <p:nvPr/>
          </p:nvSpPr>
          <p:spPr>
            <a:xfrm>
              <a:off x="9057249" y="4146317"/>
              <a:ext cx="1751552" cy="354625"/>
            </a:xfrm>
            <a:prstGeom prst="curved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050">
                <a:solidFill>
                  <a:schemeClr val="tx1"/>
                </a:solidFill>
              </a:endParaRPr>
            </a:p>
          </p:txBody>
        </p:sp>
        <p:sp>
          <p:nvSpPr>
            <p:cNvPr id="14" name="箭號: 弧形下彎 13">
              <a:extLst>
                <a:ext uri="{FF2B5EF4-FFF2-40B4-BE49-F238E27FC236}">
                  <a16:creationId xmlns:a16="http://schemas.microsoft.com/office/drawing/2014/main" id="{2B07B26A-1B36-A05E-C738-F57206FFC5D9}"/>
                </a:ext>
              </a:extLst>
            </p:cNvPr>
            <p:cNvSpPr/>
            <p:nvPr/>
          </p:nvSpPr>
          <p:spPr>
            <a:xfrm rot="10800000">
              <a:off x="6996083" y="5309027"/>
              <a:ext cx="1997768" cy="354625"/>
            </a:xfrm>
            <a:prstGeom prst="curved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05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151E892F-795A-2789-1BE4-FD36A422C204}"/>
                  </a:ext>
                </a:extLst>
              </p:cNvPr>
              <p:cNvSpPr txBox="1"/>
              <p:nvPr/>
            </p:nvSpPr>
            <p:spPr>
              <a:xfrm>
                <a:off x="744839" y="1459748"/>
                <a:ext cx="5796650" cy="14941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altLang="zh-TW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altLang="zh-TW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zh-TW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zh-TW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zh-TW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zh-TW" alt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151E892F-795A-2789-1BE4-FD36A422C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839" y="1459748"/>
                <a:ext cx="5796650" cy="14941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7A5B7AAF-8049-6533-AF5A-171F4649E26E}"/>
                  </a:ext>
                </a:extLst>
              </p:cNvPr>
              <p:cNvSpPr txBox="1"/>
              <p:nvPr/>
            </p:nvSpPr>
            <p:spPr>
              <a:xfrm>
                <a:off x="9616212" y="623601"/>
                <a:ext cx="18309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TW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altLang="zh-TW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7A5B7AAF-8049-6533-AF5A-171F4649E2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6212" y="623601"/>
                <a:ext cx="1830949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5259DB1D-F1F5-A629-B7FC-4E07D79E332C}"/>
                  </a:ext>
                </a:extLst>
              </p:cNvPr>
              <p:cNvSpPr txBox="1"/>
              <p:nvPr/>
            </p:nvSpPr>
            <p:spPr>
              <a:xfrm>
                <a:off x="838200" y="3144628"/>
                <a:ext cx="11018722" cy="1691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TW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en-US" altLang="zh-TW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altLang="zh-TW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altLang="zh-TW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TW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altLang="zh-TW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zh-TW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  <m:sub>
                                      <m:r>
                                        <a:rPr lang="en-US" altLang="zh-TW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altLang="zh-TW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TW" sz="32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TW" sz="3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3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altLang="zh-TW" sz="3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TW" sz="3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TW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altLang="zh-TW" sz="3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3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altLang="zh-TW" sz="3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zh-TW" sz="3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TW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+…</m:t>
                              </m:r>
                              <m:sSubSup>
                                <m:sSubSupPr>
                                  <m:ctrlPr>
                                    <a:rPr lang="en-US" altLang="zh-TW" sz="3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3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altLang="zh-TW" sz="3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  <m:sup>
                                  <m:r>
                                    <a:rPr lang="en-US" altLang="zh-TW" sz="3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altLang="zh-TW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altLang="zh-TW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altLang="zh-TW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altLang="zh-TW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altLang="zh-TW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zh-TW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en-US" altLang="zh-TW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altLang="zh-TW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altLang="zh-TW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altLang="zh-TW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altLang="zh-TW" sz="3200" dirty="0">
                  <a:solidFill>
                    <a:schemeClr val="tx1"/>
                  </a:solidFill>
                </a:endParaRPr>
              </a:p>
              <a:p>
                <a:endParaRPr lang="zh-TW" alt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5259DB1D-F1F5-A629-B7FC-4E07D79E33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144628"/>
                <a:ext cx="11018722" cy="16918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A97AB3C9-5E0C-BD20-5A45-C1B1969A0DA4}"/>
                  </a:ext>
                </a:extLst>
              </p:cNvPr>
              <p:cNvSpPr txBox="1"/>
              <p:nvPr/>
            </p:nvSpPr>
            <p:spPr>
              <a:xfrm>
                <a:off x="2764759" y="4484115"/>
                <a:ext cx="100918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zh-TW" alt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A97AB3C9-5E0C-BD20-5A45-C1B1969A0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759" y="4484115"/>
                <a:ext cx="100918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CBF7D58F-6339-5BAE-FA34-1D68D346F2B5}"/>
                  </a:ext>
                </a:extLst>
              </p:cNvPr>
              <p:cNvSpPr txBox="1"/>
              <p:nvPr/>
            </p:nvSpPr>
            <p:spPr>
              <a:xfrm>
                <a:off x="7555281" y="4474361"/>
                <a:ext cx="9254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CBF7D58F-6339-5BAE-FA34-1D68D346F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281" y="4474361"/>
                <a:ext cx="925446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28555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D57070-CF4F-34F7-CEC2-9F4F1C270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93424684-9271-A55C-A4AC-26E0E0DD3E2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zh-TW" altLang="en-US" b="1" dirty="0"/>
                  <a:t>決定指數 </a:t>
                </a:r>
                <a14:m>
                  <m:oMath xmlns:m="http://schemas.openxmlformats.org/officeDocument/2006/math">
                    <m:r>
                      <a:rPr lang="en-US" altLang="zh-TW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endParaRPr lang="zh-TW" altLang="en-US" b="1" dirty="0"/>
              </a:p>
            </p:txBody>
          </p:sp>
        </mc:Choice>
        <mc:Fallback xmlns="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93424684-9271-A55C-A4AC-26E0E0DD3E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b="-773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8878C11B-E021-D57A-C949-4E20971D5A15}"/>
                  </a:ext>
                </a:extLst>
              </p:cNvPr>
              <p:cNvSpPr txBox="1"/>
              <p:nvPr/>
            </p:nvSpPr>
            <p:spPr>
              <a:xfrm>
                <a:off x="838200" y="1703183"/>
                <a:ext cx="18309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TW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altLang="zh-TW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8878C11B-E021-D57A-C949-4E20971D5A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03183"/>
                <a:ext cx="1830949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B076A636-978A-7D8F-9993-F71C4B02845D}"/>
                  </a:ext>
                </a:extLst>
              </p:cNvPr>
              <p:cNvSpPr txBox="1"/>
              <p:nvPr/>
            </p:nvSpPr>
            <p:spPr>
              <a:xfrm>
                <a:off x="838200" y="2524291"/>
                <a:ext cx="1914691" cy="643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TW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en-US" altLang="zh-TW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altLang="zh-TW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zh-TW" alt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B076A636-978A-7D8F-9993-F71C4B028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524291"/>
                <a:ext cx="1914691" cy="6435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5A2B1AEC-85A2-4B91-FE55-8E611385E824}"/>
                  </a:ext>
                </a:extLst>
              </p:cNvPr>
              <p:cNvSpPr txBox="1"/>
              <p:nvPr/>
            </p:nvSpPr>
            <p:spPr>
              <a:xfrm>
                <a:off x="838200" y="3345399"/>
                <a:ext cx="5245347" cy="1094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TW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sub>
                      </m:sSub>
                      <m:r>
                        <a:rPr lang="en-US" altLang="zh-TW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TW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32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zh-TW" sz="32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  <m:sup>
                                  <m:r>
                                    <a:rPr lang="en-US" altLang="zh-TW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zh-TW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32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altLang="zh-TW" sz="32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zh-TW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rad>
                    </m:oMath>
                  </m:oMathPara>
                </a14:m>
                <a:endParaRPr lang="zh-TW" alt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5A2B1AEC-85A2-4B91-FE55-8E611385E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345399"/>
                <a:ext cx="5245347" cy="10944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字方塊 20">
            <a:extLst>
              <a:ext uri="{FF2B5EF4-FFF2-40B4-BE49-F238E27FC236}">
                <a16:creationId xmlns:a16="http://schemas.microsoft.com/office/drawing/2014/main" id="{A4B2541A-76CD-C043-3C50-5881252F6B9A}"/>
              </a:ext>
            </a:extLst>
          </p:cNvPr>
          <p:cNvSpPr txBox="1"/>
          <p:nvPr/>
        </p:nvSpPr>
        <p:spPr>
          <a:xfrm>
            <a:off x="4864100" y="5358810"/>
            <a:ext cx="64897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TW" altLang="en-US" sz="2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過度簡化</a:t>
            </a:r>
            <a:r>
              <a:rPr lang="en-US" altLang="zh-TW" sz="28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?</a:t>
            </a:r>
            <a:endParaRPr lang="zh-TW" altLang="en-US" sz="28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41355EE2-8CC8-9B06-B8B4-9847880C661D}"/>
              </a:ext>
            </a:extLst>
          </p:cNvPr>
          <p:cNvGrpSpPr/>
          <p:nvPr/>
        </p:nvGrpSpPr>
        <p:grpSpPr>
          <a:xfrm>
            <a:off x="6825146" y="2055355"/>
            <a:ext cx="4807789" cy="1517335"/>
            <a:chOff x="6639372" y="4146317"/>
            <a:chExt cx="4807789" cy="1517335"/>
          </a:xfrm>
        </p:grpSpPr>
        <p:cxnSp>
          <p:nvCxnSpPr>
            <p:cNvPr id="23" name="直線接點 22">
              <a:extLst>
                <a:ext uri="{FF2B5EF4-FFF2-40B4-BE49-F238E27FC236}">
                  <a16:creationId xmlns:a16="http://schemas.microsoft.com/office/drawing/2014/main" id="{79470363-875B-D377-7581-2A4A7F5AD577}"/>
                </a:ext>
              </a:extLst>
            </p:cNvPr>
            <p:cNvCxnSpPr/>
            <p:nvPr/>
          </p:nvCxnSpPr>
          <p:spPr>
            <a:xfrm>
              <a:off x="6639372" y="4887544"/>
              <a:ext cx="480778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群組 23">
              <a:extLst>
                <a:ext uri="{FF2B5EF4-FFF2-40B4-BE49-F238E27FC236}">
                  <a16:creationId xmlns:a16="http://schemas.microsoft.com/office/drawing/2014/main" id="{B8F741C4-4161-A9C8-8341-AC0E9C0EFFC6}"/>
                </a:ext>
              </a:extLst>
            </p:cNvPr>
            <p:cNvGrpSpPr/>
            <p:nvPr/>
          </p:nvGrpSpPr>
          <p:grpSpPr>
            <a:xfrm>
              <a:off x="6996083" y="4819710"/>
              <a:ext cx="3948385" cy="135667"/>
              <a:chOff x="1677986" y="5247962"/>
              <a:chExt cx="2453309" cy="84296"/>
            </a:xfrm>
          </p:grpSpPr>
          <p:sp>
            <p:nvSpPr>
              <p:cNvPr id="29" name="橢圓 28">
                <a:extLst>
                  <a:ext uri="{FF2B5EF4-FFF2-40B4-BE49-F238E27FC236}">
                    <a16:creationId xmlns:a16="http://schemas.microsoft.com/office/drawing/2014/main" id="{45D12F81-514A-E04A-9294-BF9D7C2CAD6C}"/>
                  </a:ext>
                </a:extLst>
              </p:cNvPr>
              <p:cNvSpPr/>
              <p:nvPr/>
            </p:nvSpPr>
            <p:spPr>
              <a:xfrm>
                <a:off x="2841418" y="5247962"/>
                <a:ext cx="84296" cy="8429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050"/>
              </a:p>
            </p:txBody>
          </p:sp>
          <p:sp>
            <p:nvSpPr>
              <p:cNvPr id="30" name="橢圓 29">
                <a:extLst>
                  <a:ext uri="{FF2B5EF4-FFF2-40B4-BE49-F238E27FC236}">
                    <a16:creationId xmlns:a16="http://schemas.microsoft.com/office/drawing/2014/main" id="{4B92C03E-1D0D-2E70-589B-F7F62C39F0DD}"/>
                  </a:ext>
                </a:extLst>
              </p:cNvPr>
              <p:cNvSpPr/>
              <p:nvPr/>
            </p:nvSpPr>
            <p:spPr>
              <a:xfrm>
                <a:off x="4046999" y="5247962"/>
                <a:ext cx="84296" cy="84296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050">
                  <a:solidFill>
                    <a:srgbClr val="0070C0"/>
                  </a:solidFill>
                </a:endParaRPr>
              </a:p>
            </p:txBody>
          </p:sp>
          <p:sp>
            <p:nvSpPr>
              <p:cNvPr id="31" name="橢圓 30">
                <a:extLst>
                  <a:ext uri="{FF2B5EF4-FFF2-40B4-BE49-F238E27FC236}">
                    <a16:creationId xmlns:a16="http://schemas.microsoft.com/office/drawing/2014/main" id="{8C524954-46E5-41BA-ADC8-A3A452A40E55}"/>
                  </a:ext>
                </a:extLst>
              </p:cNvPr>
              <p:cNvSpPr/>
              <p:nvPr/>
            </p:nvSpPr>
            <p:spPr>
              <a:xfrm>
                <a:off x="1677986" y="5247962"/>
                <a:ext cx="84296" cy="8429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05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字方塊 24">
                  <a:extLst>
                    <a:ext uri="{FF2B5EF4-FFF2-40B4-BE49-F238E27FC236}">
                      <a16:creationId xmlns:a16="http://schemas.microsoft.com/office/drawing/2014/main" id="{D0D72EEB-BAC1-4E5C-E1DC-5F088DE24162}"/>
                    </a:ext>
                  </a:extLst>
                </p:cNvPr>
                <p:cNvSpPr txBox="1"/>
                <p:nvPr/>
              </p:nvSpPr>
              <p:spPr>
                <a:xfrm>
                  <a:off x="9184454" y="4247233"/>
                  <a:ext cx="149714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=+1</m:t>
                        </m:r>
                      </m:oMath>
                    </m:oMathPara>
                  </a14:m>
                  <a:endParaRPr lang="zh-TW" altLang="en-US" sz="28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文字方塊 24">
                  <a:extLst>
                    <a:ext uri="{FF2B5EF4-FFF2-40B4-BE49-F238E27FC236}">
                      <a16:creationId xmlns:a16="http://schemas.microsoft.com/office/drawing/2014/main" id="{D0D72EEB-BAC1-4E5C-E1DC-5F088DE241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84454" y="4247233"/>
                  <a:ext cx="1497141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文字方塊 25">
                  <a:extLst>
                    <a:ext uri="{FF2B5EF4-FFF2-40B4-BE49-F238E27FC236}">
                      <a16:creationId xmlns:a16="http://schemas.microsoft.com/office/drawing/2014/main" id="{83450A3F-B2C8-D920-1362-41DE47C72446}"/>
                    </a:ext>
                  </a:extLst>
                </p:cNvPr>
                <p:cNvSpPr txBox="1"/>
                <p:nvPr/>
              </p:nvSpPr>
              <p:spPr>
                <a:xfrm>
                  <a:off x="7290842" y="4973980"/>
                  <a:ext cx="149714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=−1</m:t>
                        </m:r>
                      </m:oMath>
                    </m:oMathPara>
                  </a14:m>
                  <a:endParaRPr lang="zh-TW" altLang="en-US" sz="28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文字方塊 25">
                  <a:extLst>
                    <a:ext uri="{FF2B5EF4-FFF2-40B4-BE49-F238E27FC236}">
                      <a16:creationId xmlns:a16="http://schemas.microsoft.com/office/drawing/2014/main" id="{83450A3F-B2C8-D920-1362-41DE47C724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0842" y="4973980"/>
                  <a:ext cx="1497141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箭號: 弧形下彎 26">
              <a:extLst>
                <a:ext uri="{FF2B5EF4-FFF2-40B4-BE49-F238E27FC236}">
                  <a16:creationId xmlns:a16="http://schemas.microsoft.com/office/drawing/2014/main" id="{49C4E234-7304-AD1A-0E81-DCD91733AF6C}"/>
                </a:ext>
              </a:extLst>
            </p:cNvPr>
            <p:cNvSpPr/>
            <p:nvPr/>
          </p:nvSpPr>
          <p:spPr>
            <a:xfrm>
              <a:off x="9057249" y="4146317"/>
              <a:ext cx="1751552" cy="354625"/>
            </a:xfrm>
            <a:prstGeom prst="curved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050">
                <a:solidFill>
                  <a:schemeClr val="tx1"/>
                </a:solidFill>
              </a:endParaRPr>
            </a:p>
          </p:txBody>
        </p:sp>
        <p:sp>
          <p:nvSpPr>
            <p:cNvPr id="28" name="箭號: 弧形下彎 27">
              <a:extLst>
                <a:ext uri="{FF2B5EF4-FFF2-40B4-BE49-F238E27FC236}">
                  <a16:creationId xmlns:a16="http://schemas.microsoft.com/office/drawing/2014/main" id="{769DE1E9-A420-11A1-9B18-1A8FDF13121D}"/>
                </a:ext>
              </a:extLst>
            </p:cNvPr>
            <p:cNvSpPr/>
            <p:nvPr/>
          </p:nvSpPr>
          <p:spPr>
            <a:xfrm rot="10800000">
              <a:off x="6996083" y="5309027"/>
              <a:ext cx="1997768" cy="354625"/>
            </a:xfrm>
            <a:prstGeom prst="curved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05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23243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D823D-FD49-9070-7BAF-43F0753FA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287E1D8-8EA3-7D04-BB39-5BB6168ED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決定</a:t>
            </a:r>
            <a:r>
              <a:rPr lang="zh-TW" altLang="en-US" b="1" dirty="0"/>
              <a:t>比例常數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97EDA544-FCEA-2884-D38D-B4B64FC17A99}"/>
                  </a:ext>
                </a:extLst>
              </p:cNvPr>
              <p:cNvSpPr txBox="1"/>
              <p:nvPr/>
            </p:nvSpPr>
            <p:spPr>
              <a:xfrm>
                <a:off x="3006066" y="2743889"/>
                <a:ext cx="6489700" cy="989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4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altLang="zh-TW" sz="48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4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altLang="zh-TW" sz="4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rad>
                      <m:r>
                        <a:rPr lang="en-US" altLang="zh-TW" sz="4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sz="4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4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4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altLang="zh-TW" sz="4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altLang="zh-TW" sz="4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4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altLang="zh-TW" sz="4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zh-TW" altLang="en-US" sz="4800" b="1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97EDA544-FCEA-2884-D38D-B4B64FC17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066" y="2743889"/>
                <a:ext cx="6489700" cy="9890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79350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0974C9-33CB-DAE9-A51F-9D47FA115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FEB7E2-4D8D-05B5-5115-E1ACB1649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4224"/>
            <a:ext cx="10515600" cy="1101721"/>
          </a:xfrm>
        </p:spPr>
        <p:txBody>
          <a:bodyPr/>
          <a:lstStyle/>
          <a:p>
            <a:pPr algn="ctr"/>
            <a:r>
              <a:rPr lang="zh-TW" altLang="en-US" dirty="0"/>
              <a:t>決定</a:t>
            </a:r>
            <a:r>
              <a:rPr lang="zh-TW" altLang="en-US" b="1" dirty="0"/>
              <a:t>比例常數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C2146EB6-AC34-29D9-AC3C-4A6A3E0ABDB2}"/>
              </a:ext>
            </a:extLst>
          </p:cNvPr>
          <p:cNvSpPr txBox="1"/>
          <p:nvPr/>
        </p:nvSpPr>
        <p:spPr>
          <a:xfrm>
            <a:off x="4774997" y="3643735"/>
            <a:ext cx="2642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Einstein’s Theory</a:t>
            </a:r>
            <a:endParaRPr lang="en-US" sz="24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6662BB08-554A-0048-C0FB-383848D330E2}"/>
                  </a:ext>
                </a:extLst>
              </p:cNvPr>
              <p:cNvSpPr txBox="1"/>
              <p:nvPr/>
            </p:nvSpPr>
            <p:spPr>
              <a:xfrm>
                <a:off x="2851150" y="1849323"/>
                <a:ext cx="6489700" cy="5746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altLang="zh-TW" sz="28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altLang="zh-TW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altLang="zh-TW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6662BB08-554A-0048-C0FB-383848D330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150" y="1849323"/>
                <a:ext cx="6489700" cy="5746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39877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Word"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B10E77-DA74-8C02-9F41-77781A102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57C8FA-AFB6-AD4B-1F91-1E6F63408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Einstein’s Theory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AFB50C0F-03F2-2283-A6CA-E815719F97D4}"/>
                  </a:ext>
                </a:extLst>
              </p:cNvPr>
              <p:cNvSpPr txBox="1"/>
              <p:nvPr/>
            </p:nvSpPr>
            <p:spPr>
              <a:xfrm>
                <a:off x="4520111" y="2202612"/>
                <a:ext cx="4589526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15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altLang="zh-TW" sz="115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115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115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TW" sz="115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115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11500" dirty="0"/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AFB50C0F-03F2-2283-A6CA-E815719F97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111" y="2202612"/>
                <a:ext cx="4589526" cy="18620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>
            <a:extLst>
              <a:ext uri="{FF2B5EF4-FFF2-40B4-BE49-F238E27FC236}">
                <a16:creationId xmlns:a16="http://schemas.microsoft.com/office/drawing/2014/main" id="{BF3862BF-6E53-AFF9-8828-7A7CC9015E36}"/>
              </a:ext>
            </a:extLst>
          </p:cNvPr>
          <p:cNvSpPr txBox="1"/>
          <p:nvPr/>
        </p:nvSpPr>
        <p:spPr>
          <a:xfrm>
            <a:off x="5979310" y="1459482"/>
            <a:ext cx="179022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位置</a:t>
            </a:r>
            <a:endParaRPr lang="en-US" altLang="zh-TW"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en-US" altLang="zh-TW" sz="20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Position</a:t>
            </a:r>
            <a:endParaRPr lang="zh-TW" altLang="en-US" sz="4400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EC829D2-BE13-315C-CDE6-165B53343CA6}"/>
              </a:ext>
            </a:extLst>
          </p:cNvPr>
          <p:cNvSpPr txBox="1"/>
          <p:nvPr/>
        </p:nvSpPr>
        <p:spPr>
          <a:xfrm>
            <a:off x="7039657" y="4035905"/>
            <a:ext cx="179022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時間</a:t>
            </a:r>
            <a:endParaRPr lang="en-US" altLang="zh-TW" sz="44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en-US" altLang="zh-TW" sz="20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Time</a:t>
            </a:r>
            <a:endParaRPr lang="zh-TW" altLang="en-US" sz="4400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682FE21B-2CCA-35B7-78E9-76247966776A}"/>
                  </a:ext>
                </a:extLst>
              </p:cNvPr>
              <p:cNvSpPr txBox="1"/>
              <p:nvPr/>
            </p:nvSpPr>
            <p:spPr>
              <a:xfrm>
                <a:off x="1880558" y="2982724"/>
                <a:ext cx="2883129" cy="9042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TW" altLang="en-US" sz="32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數量密度 </a:t>
                </a:r>
                <a14:m>
                  <m:oMath xmlns:m="http://schemas.openxmlformats.org/officeDocument/2006/math">
                    <m:r>
                      <a:rPr lang="en-US" altLang="zh-TW" sz="3200" b="1" i="1" smtClean="0">
                        <a:latin typeface="Cambria Math" panose="02040503050406030204" pitchFamily="18" charset="0"/>
                        <a:ea typeface="Microsoft YaHei UI" panose="020B0503020204020204" pitchFamily="34" charset="-122"/>
                      </a:rPr>
                      <m:t>[</m:t>
                    </m:r>
                    <m:sSup>
                      <m:sSupPr>
                        <m:ctrlPr>
                          <a:rPr lang="en-US" altLang="zh-TW" sz="3200" b="1" i="1" smtClean="0"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TW" sz="3200" b="1" i="1" smtClean="0"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  <m:t>𝑳</m:t>
                        </m:r>
                      </m:e>
                      <m:sup>
                        <m:r>
                          <a:rPr lang="en-US" altLang="zh-TW" sz="3200" b="1" i="1" smtClean="0"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  <m:t>−</m:t>
                        </m:r>
                        <m:r>
                          <a:rPr lang="en-US" altLang="zh-TW" sz="3200" b="1" i="1" smtClean="0"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  <m:t>𝟏</m:t>
                        </m:r>
                      </m:sup>
                    </m:sSup>
                    <m:r>
                      <a:rPr lang="en-US" altLang="zh-TW" sz="3200" b="1" i="1" smtClean="0">
                        <a:latin typeface="Cambria Math" panose="02040503050406030204" pitchFamily="18" charset="0"/>
                        <a:ea typeface="Microsoft YaHei UI" panose="020B0503020204020204" pitchFamily="34" charset="-122"/>
                      </a:rPr>
                      <m:t>]</m:t>
                    </m:r>
                  </m:oMath>
                </a14:m>
                <a:endParaRPr lang="en-US" altLang="zh-TW" sz="32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pPr algn="ctr"/>
                <a:r>
                  <a:rPr lang="en-US" altLang="zh-TW" sz="20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Number Density</a:t>
                </a:r>
                <a:endParaRPr lang="zh-TW" altLang="en-US" sz="3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682FE21B-2CCA-35B7-78E9-762479667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558" y="2982724"/>
                <a:ext cx="2883129" cy="904287"/>
              </a:xfrm>
              <a:prstGeom prst="rect">
                <a:avLst/>
              </a:prstGeom>
              <a:blipFill>
                <a:blip r:embed="rId3"/>
                <a:stretch>
                  <a:fillRect l="-4863" t="-7383" b="-107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3BD3A0F0-494B-7E2C-BD47-9CAB966074F4}"/>
              </a:ext>
            </a:extLst>
          </p:cNvPr>
          <p:cNvCxnSpPr/>
          <p:nvPr/>
        </p:nvCxnSpPr>
        <p:spPr>
          <a:xfrm>
            <a:off x="2179607" y="5532407"/>
            <a:ext cx="797655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9CEE74EF-AA25-FC94-2C4E-C87EC5A2DA72}"/>
                  </a:ext>
                </a:extLst>
              </p:cNvPr>
              <p:cNvSpPr txBox="1"/>
              <p:nvPr/>
            </p:nvSpPr>
            <p:spPr>
              <a:xfrm>
                <a:off x="9215885" y="5214345"/>
                <a:ext cx="2883129" cy="5868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  <a:ea typeface="Microsoft YaHei UI" panose="020B0503020204020204" pitchFamily="34" charset="-122"/>
                        </a:rPr>
                        <m:t>𝑥</m:t>
                      </m:r>
                    </m:oMath>
                  </m:oMathPara>
                </a14:m>
                <a:endParaRPr lang="zh-TW" altLang="en-US" sz="3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9CEE74EF-AA25-FC94-2C4E-C87EC5A2D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5885" y="5214345"/>
                <a:ext cx="2883129" cy="5868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52623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B5F64-0C54-B000-5355-4930F93EC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A435742-48FB-2BD0-48D7-794E1C10A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Einstein’s Theory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371415A5-25D0-4130-A3AC-68418706160A}"/>
                  </a:ext>
                </a:extLst>
              </p:cNvPr>
              <p:cNvSpPr txBox="1"/>
              <p:nvPr/>
            </p:nvSpPr>
            <p:spPr>
              <a:xfrm>
                <a:off x="2728824" y="3832834"/>
                <a:ext cx="6734349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TW" altLang="en-US" sz="32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時間 </a:t>
                </a:r>
                <a14:m>
                  <m:oMath xmlns:m="http://schemas.openxmlformats.org/officeDocument/2006/math">
                    <m:r>
                      <a:rPr lang="en-US" altLang="zh-TW" sz="32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Microsoft YaHei UI" panose="020B0503020204020204" pitchFamily="34" charset="-122"/>
                      </a:rPr>
                      <m:t>𝑡</m:t>
                    </m:r>
                  </m:oMath>
                </a14:m>
                <a:r>
                  <a:rPr lang="en-US" altLang="zh-TW" sz="32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 </a:t>
                </a:r>
                <a:r>
                  <a:rPr lang="zh-TW" altLang="en-US" sz="32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時，</a:t>
                </a:r>
                <a:endParaRPr lang="en-US" altLang="zh-TW" sz="3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pPr algn="ctr"/>
                <a:r>
                  <a:rPr lang="zh-TW" altLang="en-US" sz="32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在位置 </a:t>
                </a:r>
                <a14:m>
                  <m:oMath xmlns:m="http://schemas.openxmlformats.org/officeDocument/2006/math">
                    <m:r>
                      <a:rPr lang="en-US" altLang="zh-TW" sz="32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Microsoft YaHei UI" panose="020B0503020204020204" pitchFamily="34" charset="-122"/>
                      </a:rPr>
                      <m:t>𝑥</m:t>
                    </m:r>
                  </m:oMath>
                </a14:m>
                <a:r>
                  <a:rPr lang="en-US" altLang="zh-TW" sz="3200" dirty="0">
                    <a:solidFill>
                      <a:srgbClr val="0070C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 </a:t>
                </a:r>
                <a:r>
                  <a:rPr lang="zh-TW" altLang="en-US" sz="32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到 </a:t>
                </a:r>
                <a14:m>
                  <m:oMath xmlns:m="http://schemas.openxmlformats.org/officeDocument/2006/math">
                    <m:r>
                      <a:rPr lang="en-US" altLang="zh-TW" sz="32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Microsoft YaHei UI" panose="020B0503020204020204" pitchFamily="34" charset="-122"/>
                      </a:rPr>
                      <m:t>𝑥</m:t>
                    </m:r>
                    <m:r>
                      <a:rPr lang="en-US" altLang="zh-TW" sz="32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Microsoft YaHei UI" panose="020B0503020204020204" pitchFamily="34" charset="-122"/>
                      </a:rPr>
                      <m:t>+</m:t>
                    </m:r>
                    <m:r>
                      <a:rPr lang="en-US" altLang="zh-TW" sz="32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Microsoft YaHei UI" panose="020B0503020204020204" pitchFamily="34" charset="-122"/>
                      </a:rPr>
                      <m:t>𝑑𝑥</m:t>
                    </m:r>
                    <m:r>
                      <a:rPr lang="en-US" altLang="zh-TW" sz="32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Microsoft YaHei UI" panose="020B0503020204020204" pitchFamily="34" charset="-122"/>
                      </a:rPr>
                      <m:t> </m:t>
                    </m:r>
                  </m:oMath>
                </a14:m>
                <a:r>
                  <a:rPr lang="zh-TW" altLang="en-US" sz="32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間的粒子數</a:t>
                </a: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371415A5-25D0-4130-A3AC-6841870616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8824" y="3832834"/>
                <a:ext cx="6734349" cy="1077218"/>
              </a:xfrm>
              <a:prstGeom prst="rect">
                <a:avLst/>
              </a:prstGeom>
              <a:blipFill>
                <a:blip r:embed="rId3"/>
                <a:stretch>
                  <a:fillRect t="-7386" b="-181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50A463BA-83D5-272D-2506-CF0551331933}"/>
                  </a:ext>
                </a:extLst>
              </p:cNvPr>
              <p:cNvSpPr txBox="1"/>
              <p:nvPr/>
            </p:nvSpPr>
            <p:spPr>
              <a:xfrm>
                <a:off x="3674374" y="1788545"/>
                <a:ext cx="4843249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8800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zh-TW" sz="8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8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8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8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8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zh-TW" altLang="en-US" sz="88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50A463BA-83D5-272D-2506-CF0551331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4374" y="1788545"/>
                <a:ext cx="4843249" cy="14465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5FA32FAA-7EBC-3BD0-0B05-7D077FC9DE13}"/>
              </a:ext>
            </a:extLst>
          </p:cNvPr>
          <p:cNvCxnSpPr/>
          <p:nvPr/>
        </p:nvCxnSpPr>
        <p:spPr>
          <a:xfrm>
            <a:off x="2179607" y="5532407"/>
            <a:ext cx="797655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橢圓 9">
            <a:extLst>
              <a:ext uri="{FF2B5EF4-FFF2-40B4-BE49-F238E27FC236}">
                <a16:creationId xmlns:a16="http://schemas.microsoft.com/office/drawing/2014/main" id="{6BCE3047-3E1C-F058-4041-A9BEF56FE3D3}"/>
              </a:ext>
            </a:extLst>
          </p:cNvPr>
          <p:cNvSpPr/>
          <p:nvPr/>
        </p:nvSpPr>
        <p:spPr>
          <a:xfrm>
            <a:off x="5305251" y="5365630"/>
            <a:ext cx="333554" cy="33355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AB15DDBA-DA5E-946B-8A2E-E4FC08E2C5EE}"/>
              </a:ext>
            </a:extLst>
          </p:cNvPr>
          <p:cNvSpPr/>
          <p:nvPr/>
        </p:nvSpPr>
        <p:spPr>
          <a:xfrm>
            <a:off x="6353361" y="5365630"/>
            <a:ext cx="333554" cy="33355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DD441A9C-FE17-54FC-3DD1-D094C2E922C5}"/>
              </a:ext>
            </a:extLst>
          </p:cNvPr>
          <p:cNvCxnSpPr/>
          <p:nvPr/>
        </p:nvCxnSpPr>
        <p:spPr>
          <a:xfrm>
            <a:off x="5472028" y="5532407"/>
            <a:ext cx="1101305" cy="0"/>
          </a:xfrm>
          <a:prstGeom prst="line">
            <a:avLst/>
          </a:prstGeom>
          <a:ln w="762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2BA89D2C-1592-4FB2-55AB-0F9499098316}"/>
                  </a:ext>
                </a:extLst>
              </p:cNvPr>
              <p:cNvSpPr txBox="1"/>
              <p:nvPr/>
            </p:nvSpPr>
            <p:spPr>
              <a:xfrm>
                <a:off x="5212792" y="5641675"/>
                <a:ext cx="44505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4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4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2BA89D2C-1592-4FB2-55AB-0F9499098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792" y="5641675"/>
                <a:ext cx="445057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E6053573-1496-718E-7995-764160A0F6B6}"/>
                  </a:ext>
                </a:extLst>
              </p:cNvPr>
              <p:cNvSpPr txBox="1"/>
              <p:nvPr/>
            </p:nvSpPr>
            <p:spPr>
              <a:xfrm>
                <a:off x="5751209" y="4873187"/>
                <a:ext cx="56066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zh-TW" altLang="en-US" sz="3200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E6053573-1496-718E-7995-764160A0F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1209" y="4873187"/>
                <a:ext cx="560666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AC0F9759-3B2B-8AC5-B018-F1E5B83A77A8}"/>
                  </a:ext>
                </a:extLst>
              </p:cNvPr>
              <p:cNvSpPr txBox="1"/>
              <p:nvPr/>
            </p:nvSpPr>
            <p:spPr>
              <a:xfrm>
                <a:off x="6271979" y="5641675"/>
                <a:ext cx="176131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4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4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4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zh-TW" altLang="en-US" sz="4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AC0F9759-3B2B-8AC5-B018-F1E5B83A77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1979" y="5641675"/>
                <a:ext cx="1761316" cy="6771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235252BA-2F94-52DD-8CF1-18440E0300E2}"/>
                  </a:ext>
                </a:extLst>
              </p:cNvPr>
              <p:cNvSpPr txBox="1"/>
              <p:nvPr/>
            </p:nvSpPr>
            <p:spPr>
              <a:xfrm>
                <a:off x="9215885" y="5214345"/>
                <a:ext cx="2883129" cy="5868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  <a:ea typeface="Microsoft YaHei UI" panose="020B0503020204020204" pitchFamily="34" charset="-122"/>
                        </a:rPr>
                        <m:t>𝑥</m:t>
                      </m:r>
                    </m:oMath>
                  </m:oMathPara>
                </a14:m>
                <a:endParaRPr lang="zh-TW" altLang="en-US" sz="3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235252BA-2F94-52DD-8CF1-18440E0300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5885" y="5214345"/>
                <a:ext cx="2883129" cy="5868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50122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6B650-3BDF-2A72-4826-924415144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3F1857-6E19-5B8A-6705-FFEF4048C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9378"/>
            <a:ext cx="10515600" cy="1101721"/>
          </a:xfrm>
        </p:spPr>
        <p:txBody>
          <a:bodyPr/>
          <a:lstStyle/>
          <a:p>
            <a:r>
              <a:rPr lang="en-US" altLang="zh-TW" dirty="0"/>
              <a:t>Einstein’s Theory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2D6840D8-4DAB-3BCE-FFE0-1149E38520A5}"/>
                  </a:ext>
                </a:extLst>
              </p:cNvPr>
              <p:cNvSpPr txBox="1"/>
              <p:nvPr/>
            </p:nvSpPr>
            <p:spPr>
              <a:xfrm>
                <a:off x="2731007" y="1788545"/>
                <a:ext cx="6729984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8800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zh-TW" sz="8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8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8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8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8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8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altLang="zh-TW" sz="8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zh-TW" altLang="en-US" sz="8800" dirty="0"/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2D6840D8-4DAB-3BCE-FFE0-1149E3852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007" y="1788545"/>
                <a:ext cx="6729984" cy="14465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F7918FF7-6DFC-1E18-B7A5-8E7DD4163A20}"/>
                  </a:ext>
                </a:extLst>
              </p:cNvPr>
              <p:cNvSpPr txBox="1"/>
              <p:nvPr/>
            </p:nvSpPr>
            <p:spPr>
              <a:xfrm>
                <a:off x="2728824" y="3832834"/>
                <a:ext cx="6734349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TW" altLang="en-US" sz="32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時間 </a:t>
                </a:r>
                <a14:m>
                  <m:oMath xmlns:m="http://schemas.openxmlformats.org/officeDocument/2006/math">
                    <m:r>
                      <a:rPr lang="en-US" altLang="zh-TW" sz="32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Microsoft YaHei UI" panose="020B0503020204020204" pitchFamily="34" charset="-122"/>
                      </a:rPr>
                      <m:t>𝑡</m:t>
                    </m:r>
                    <m:r>
                      <a:rPr lang="en-US" altLang="zh-TW" sz="32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Microsoft YaHei UI" panose="020B0503020204020204" pitchFamily="34" charset="-122"/>
                      </a:rPr>
                      <m:t>+</m:t>
                    </m:r>
                    <m:r>
                      <a:rPr lang="en-US" altLang="zh-TW" sz="32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Microsoft YaHei UI" panose="020B0503020204020204" pitchFamily="34" charset="-122"/>
                      </a:rPr>
                      <m:t>𝜏</m:t>
                    </m:r>
                  </m:oMath>
                </a14:m>
                <a:r>
                  <a:rPr lang="en-US" altLang="zh-TW" sz="32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 </a:t>
                </a:r>
                <a:r>
                  <a:rPr lang="zh-TW" altLang="en-US" sz="32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時，</a:t>
                </a:r>
                <a:endParaRPr lang="en-US" altLang="zh-TW" sz="3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pPr algn="ctr"/>
                <a:r>
                  <a:rPr lang="zh-TW" altLang="en-US" sz="32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在位置 </a:t>
                </a:r>
                <a14:m>
                  <m:oMath xmlns:m="http://schemas.openxmlformats.org/officeDocument/2006/math">
                    <m:r>
                      <a:rPr lang="en-US" altLang="zh-TW" sz="32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Microsoft YaHei UI" panose="020B0503020204020204" pitchFamily="34" charset="-122"/>
                      </a:rPr>
                      <m:t>𝑥</m:t>
                    </m:r>
                  </m:oMath>
                </a14:m>
                <a:r>
                  <a:rPr lang="en-US" altLang="zh-TW" sz="3200" dirty="0">
                    <a:solidFill>
                      <a:srgbClr val="0070C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 </a:t>
                </a:r>
                <a:r>
                  <a:rPr lang="zh-TW" altLang="en-US" sz="32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到 </a:t>
                </a:r>
                <a14:m>
                  <m:oMath xmlns:m="http://schemas.openxmlformats.org/officeDocument/2006/math">
                    <m:r>
                      <a:rPr lang="en-US" altLang="zh-TW" sz="32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Microsoft YaHei UI" panose="020B0503020204020204" pitchFamily="34" charset="-122"/>
                      </a:rPr>
                      <m:t>𝑥</m:t>
                    </m:r>
                    <m:r>
                      <a:rPr lang="en-US" altLang="zh-TW" sz="32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Microsoft YaHei UI" panose="020B0503020204020204" pitchFamily="34" charset="-122"/>
                      </a:rPr>
                      <m:t>+</m:t>
                    </m:r>
                    <m:r>
                      <a:rPr lang="en-US" altLang="zh-TW" sz="32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Microsoft YaHei UI" panose="020B0503020204020204" pitchFamily="34" charset="-122"/>
                      </a:rPr>
                      <m:t>𝑑𝑥</m:t>
                    </m:r>
                    <m:r>
                      <a:rPr lang="en-US" altLang="zh-TW" sz="32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Microsoft YaHei UI" panose="020B0503020204020204" pitchFamily="34" charset="-122"/>
                      </a:rPr>
                      <m:t> </m:t>
                    </m:r>
                  </m:oMath>
                </a14:m>
                <a:r>
                  <a:rPr lang="zh-TW" altLang="en-US" sz="32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間的粒子數</a:t>
                </a: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F7918FF7-6DFC-1E18-B7A5-8E7DD4163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8824" y="3832834"/>
                <a:ext cx="6734349" cy="1077218"/>
              </a:xfrm>
              <a:prstGeom prst="rect">
                <a:avLst/>
              </a:prstGeom>
              <a:blipFill>
                <a:blip r:embed="rId3"/>
                <a:stretch>
                  <a:fillRect t="-7386" b="-181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68489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Word"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DF052-774D-D6CD-AC4E-23D9C2637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9481FC-B792-4256-E053-1A359C377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Einstein’s Theory:</a:t>
            </a:r>
            <a:r>
              <a:rPr lang="zh-TW" altLang="en-US" dirty="0"/>
              <a:t> </a:t>
            </a:r>
            <a:r>
              <a:rPr lang="zh-TW" altLang="en-US" b="1" dirty="0"/>
              <a:t>泰勒展開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CC8535FF-D2D9-EF06-F597-94ED82C225DE}"/>
                  </a:ext>
                </a:extLst>
              </p:cNvPr>
              <p:cNvSpPr txBox="1"/>
              <p:nvPr/>
            </p:nvSpPr>
            <p:spPr>
              <a:xfrm>
                <a:off x="1198665" y="2497709"/>
                <a:ext cx="9786653" cy="1705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5400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zh-TW" sz="5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5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5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altLang="zh-TW" sz="5400" i="1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altLang="zh-TW" sz="5400" i="1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zh-TW" sz="5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5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54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5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5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𝜕𝜌</m:t>
                          </m:r>
                          <m:d>
                            <m:dPr>
                              <m:ctrlPr>
                                <a:rPr lang="en-US" altLang="zh-TW" sz="5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5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54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5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altLang="zh-TW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zh-TW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zh-TW" altLang="en-US" sz="5400" dirty="0"/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CC8535FF-D2D9-EF06-F597-94ED82C22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665" y="2497709"/>
                <a:ext cx="9786653" cy="17050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72532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6BE9D-27A2-A635-B6A9-FB19DAF41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5269D1D-1773-E76B-F447-89383CED2077}"/>
              </a:ext>
            </a:extLst>
          </p:cNvPr>
          <p:cNvSpPr/>
          <p:nvPr/>
        </p:nvSpPr>
        <p:spPr>
          <a:xfrm>
            <a:off x="7953555" y="2265872"/>
            <a:ext cx="2421147" cy="2116347"/>
          </a:xfrm>
          <a:prstGeom prst="rect">
            <a:avLst/>
          </a:prstGeom>
          <a:solidFill>
            <a:srgbClr val="FFC000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F9C4BCB4-9E88-EF6F-9F5E-40CB98D68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Einstein’s Theory:</a:t>
            </a:r>
            <a:r>
              <a:rPr lang="zh-TW" altLang="en-US" dirty="0"/>
              <a:t> </a:t>
            </a:r>
            <a:r>
              <a:rPr lang="zh-TW" altLang="en-US" b="1" dirty="0"/>
              <a:t>泰勒展開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B2CCE1AD-BA05-F8DE-94BE-1D202E28606B}"/>
                  </a:ext>
                </a:extLst>
              </p:cNvPr>
              <p:cNvSpPr txBox="1"/>
              <p:nvPr/>
            </p:nvSpPr>
            <p:spPr>
              <a:xfrm>
                <a:off x="1198665" y="2509211"/>
                <a:ext cx="9786653" cy="1705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5400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zh-TW" sz="5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5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5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altLang="zh-TW" sz="5400" i="1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altLang="zh-TW" sz="5400" i="1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zh-TW" sz="5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5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54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5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5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𝜕𝜌</m:t>
                          </m:r>
                          <m:d>
                            <m:dPr>
                              <m:ctrlPr>
                                <a:rPr lang="en-US" altLang="zh-TW" sz="5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5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54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5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altLang="zh-TW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zh-TW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zh-TW" altLang="en-US" sz="5400" dirty="0"/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B2CCE1AD-BA05-F8DE-94BE-1D202E286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665" y="2509211"/>
                <a:ext cx="9786653" cy="17050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8EAFD859-C09D-CA36-4FD8-EFDAED2369A7}"/>
                  </a:ext>
                </a:extLst>
              </p:cNvPr>
              <p:cNvSpPr txBox="1"/>
              <p:nvPr/>
            </p:nvSpPr>
            <p:spPr>
              <a:xfrm>
                <a:off x="7099539" y="4564156"/>
                <a:ext cx="4129178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TW" altLang="en-US" sz="36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偏微分</a:t>
                </a:r>
                <a:endParaRPr lang="en-US" altLang="zh-TW" sz="36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pPr algn="ctr"/>
                <a:r>
                  <a:rPr lang="zh-TW" altLang="en-US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固定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Microsoft YaHei UI" panose="020B0503020204020204" pitchFamily="34" charset="-122"/>
                      </a:rPr>
                      <m:t>𝑥</m:t>
                    </m:r>
                  </m:oMath>
                </a14:m>
                <a:r>
                  <a:rPr lang="zh-TW" altLang="en-US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 時，每單位 </a:t>
                </a:r>
                <a14:m>
                  <m:oMath xmlns:m="http://schemas.openxmlformats.org/officeDocument/2006/math">
                    <m:r>
                      <a:rPr lang="en-US" altLang="zh-TW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Microsoft YaHei UI" panose="020B0503020204020204" pitchFamily="34" charset="-122"/>
                      </a:rPr>
                      <m:t>𝑡</m:t>
                    </m:r>
                  </m:oMath>
                </a14:m>
                <a:r>
                  <a:rPr lang="en-US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 </a:t>
                </a:r>
                <a:r>
                  <a:rPr lang="zh-TW" altLang="en-US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的改變</a:t>
                </a:r>
                <a:endParaRPr lang="en-US" altLang="zh-TW" sz="24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pPr algn="ctr"/>
                <a:r>
                  <a:rPr lang="zh-TW" altLang="en-US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會造成多少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Microsoft YaHei UI" panose="020B0503020204020204" pitchFamily="34" charset="-122"/>
                      </a:rPr>
                      <m:t>𝜌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Microsoft YaHei UI" panose="020B0503020204020204" pitchFamily="34" charset="-122"/>
                      </a:rPr>
                      <m:t>(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Microsoft YaHei UI" panose="020B0503020204020204" pitchFamily="34" charset="-122"/>
                      </a:rPr>
                      <m:t>𝑥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Microsoft YaHei UI" panose="020B0503020204020204" pitchFamily="34" charset="-122"/>
                      </a:rPr>
                      <m:t>, 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Microsoft YaHei UI" panose="020B0503020204020204" pitchFamily="34" charset="-122"/>
                      </a:rPr>
                      <m:t>𝑡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Microsoft YaHei UI" panose="020B0503020204020204" pitchFamily="34" charset="-122"/>
                      </a:rPr>
                      <m:t>)</m:t>
                    </m:r>
                  </m:oMath>
                </a14:m>
                <a:r>
                  <a:rPr lang="zh-TW" altLang="en-US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 的變化</a:t>
                </a:r>
                <a:r>
                  <a:rPr lang="en-US" altLang="zh-TW" sz="24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?</a:t>
                </a:r>
                <a:endParaRPr lang="zh-TW" altLang="en-US" sz="24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8EAFD859-C09D-CA36-4FD8-EFDAED236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9539" y="4564156"/>
                <a:ext cx="4129178" cy="1384995"/>
              </a:xfrm>
              <a:prstGeom prst="rect">
                <a:avLst/>
              </a:prstGeom>
              <a:blipFill>
                <a:blip r:embed="rId3"/>
                <a:stretch>
                  <a:fillRect t="-7048" b="-92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466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DE98BE-1FC5-2C2B-431B-52E37E1A0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C1A22A-1C1F-8957-478D-BC5FFA389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7740"/>
            <a:ext cx="10515600" cy="1101721"/>
          </a:xfrm>
        </p:spPr>
        <p:txBody>
          <a:bodyPr/>
          <a:lstStyle/>
          <a:p>
            <a:pPr algn="ctr"/>
            <a:r>
              <a:rPr lang="zh-TW" altLang="en-US" b="1" dirty="0"/>
              <a:t>小遊戲 </a:t>
            </a:r>
            <a:r>
              <a:rPr lang="en-US" altLang="zh-TW" b="1" dirty="0"/>
              <a:t>=</a:t>
            </a:r>
            <a:r>
              <a:rPr lang="zh-TW" altLang="en-US" b="1" dirty="0"/>
              <a:t> 隨機漫步 </a:t>
            </a:r>
            <a:r>
              <a:rPr lang="en-US" altLang="zh-TW" b="1" dirty="0"/>
              <a:t>Random Walk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5885899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90744A-C86E-5B78-E743-2D867F51A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63A340-DC55-684A-F4B0-9D0F51BAF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Einstein’s Theory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0F2E1276-5F9F-FF23-ADB0-6A271041D128}"/>
                  </a:ext>
                </a:extLst>
              </p:cNvPr>
              <p:cNvSpPr txBox="1"/>
              <p:nvPr/>
            </p:nvSpPr>
            <p:spPr>
              <a:xfrm>
                <a:off x="4278569" y="2375142"/>
                <a:ext cx="3659592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15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altLang="zh-TW" sz="115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zh-TW" sz="115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zh-TW" sz="115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11500" dirty="0"/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0F2E1276-5F9F-FF23-ADB0-6A271041D1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8569" y="2375142"/>
                <a:ext cx="3659592" cy="18620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>
            <a:extLst>
              <a:ext uri="{FF2B5EF4-FFF2-40B4-BE49-F238E27FC236}">
                <a16:creationId xmlns:a16="http://schemas.microsoft.com/office/drawing/2014/main" id="{D7235538-B52E-79A6-146A-98059B8841C6}"/>
              </a:ext>
            </a:extLst>
          </p:cNvPr>
          <p:cNvSpPr txBox="1"/>
          <p:nvPr/>
        </p:nvSpPr>
        <p:spPr>
          <a:xfrm>
            <a:off x="4522145" y="4434343"/>
            <a:ext cx="425736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位置變化量</a:t>
            </a:r>
            <a:endParaRPr lang="en-US" altLang="zh-TW"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en-US" altLang="zh-TW" sz="20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Change in Position</a:t>
            </a:r>
            <a:endParaRPr lang="zh-TW" altLang="en-US" sz="4400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54159C42-34F5-9299-BA0D-621EDF5517EC}"/>
                  </a:ext>
                </a:extLst>
              </p:cNvPr>
              <p:cNvSpPr txBox="1"/>
              <p:nvPr/>
            </p:nvSpPr>
            <p:spPr>
              <a:xfrm>
                <a:off x="4088918" y="1555118"/>
                <a:ext cx="4338029" cy="9353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TW" altLang="en-US" sz="3200" b="1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位移機率密度 </a:t>
                </a:r>
                <a14:m>
                  <m:oMath xmlns:m="http://schemas.openxmlformats.org/officeDocument/2006/math">
                    <m:r>
                      <a:rPr lang="en-US" altLang="zh-TW" sz="3200" b="1" i="1" smtClean="0">
                        <a:latin typeface="Cambria Math" panose="02040503050406030204" pitchFamily="18" charset="0"/>
                        <a:ea typeface="Microsoft YaHei UI" panose="020B0503020204020204" pitchFamily="34" charset="-122"/>
                      </a:rPr>
                      <m:t>[</m:t>
                    </m:r>
                    <m:sSup>
                      <m:sSupPr>
                        <m:ctrlPr>
                          <a:rPr lang="en-US" altLang="zh-TW" sz="3200" b="1" i="1" smtClean="0"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TW" sz="3200" b="1" i="1" smtClean="0"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  <m:t>𝑳</m:t>
                        </m:r>
                      </m:e>
                      <m:sup>
                        <m:r>
                          <a:rPr lang="en-US" altLang="zh-TW" sz="3200" b="1" i="1" smtClean="0"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  <m:t>−</m:t>
                        </m:r>
                        <m:r>
                          <a:rPr lang="en-US" altLang="zh-TW" sz="3200" b="1" i="1" smtClean="0">
                            <a:latin typeface="Cambria Math" panose="02040503050406030204" pitchFamily="18" charset="0"/>
                            <a:ea typeface="Microsoft YaHei UI" panose="020B0503020204020204" pitchFamily="34" charset="-122"/>
                          </a:rPr>
                          <m:t>𝟏</m:t>
                        </m:r>
                      </m:sup>
                    </m:sSup>
                    <m:r>
                      <a:rPr lang="en-US" altLang="zh-TW" sz="3200" b="1" i="1" smtClean="0">
                        <a:latin typeface="Cambria Math" panose="02040503050406030204" pitchFamily="18" charset="0"/>
                        <a:ea typeface="Microsoft YaHei UI" panose="020B0503020204020204" pitchFamily="34" charset="-122"/>
                      </a:rPr>
                      <m:t>]</m:t>
                    </m:r>
                  </m:oMath>
                </a14:m>
                <a:endParaRPr lang="en-US" altLang="zh-TW" sz="3200" b="1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  <a:p>
                <a:pPr algn="ctr"/>
                <a:r>
                  <a:rPr lang="en-US" altLang="zh-TW" sz="20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Displacement Probability Density</a:t>
                </a:r>
                <a:endParaRPr lang="zh-TW" altLang="en-US" sz="3200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54159C42-34F5-9299-BA0D-621EDF551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918" y="1555118"/>
                <a:ext cx="4338029" cy="935321"/>
              </a:xfrm>
              <a:prstGeom prst="rect">
                <a:avLst/>
              </a:prstGeom>
              <a:blipFill>
                <a:blip r:embed="rId3"/>
                <a:stretch>
                  <a:fillRect t="-7143" b="-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02693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38979-7FA6-2E1D-D5F6-E198460C5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B9D2969-5427-B545-47F2-806BB10A5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Einstein’s Theory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FADE0E5E-E7C8-6BC6-22B9-466D5EC91A47}"/>
                  </a:ext>
                </a:extLst>
              </p:cNvPr>
              <p:cNvSpPr txBox="1"/>
              <p:nvPr/>
            </p:nvSpPr>
            <p:spPr>
              <a:xfrm>
                <a:off x="3900245" y="1270749"/>
                <a:ext cx="4535281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9600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altLang="zh-TW" sz="9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TW" sz="96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</m:d>
                      <m:r>
                        <a:rPr lang="en-US" altLang="zh-TW" sz="9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m:rPr>
                          <m:sty m:val="p"/>
                        </m:rPr>
                        <a:rPr lang="en-US" altLang="zh-TW" sz="9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zh-TW" altLang="en-US" sz="9600" dirty="0"/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FADE0E5E-E7C8-6BC6-22B9-466D5EC91A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245" y="1270749"/>
                <a:ext cx="4535281" cy="15696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A43C76D5-413E-2058-CECD-D2F6BBE1ED54}"/>
                  </a:ext>
                </a:extLst>
              </p:cNvPr>
              <p:cNvSpPr txBox="1"/>
              <p:nvPr/>
            </p:nvSpPr>
            <p:spPr>
              <a:xfrm>
                <a:off x="2543787" y="3071968"/>
                <a:ext cx="7104425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TW" altLang="en-US" sz="32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在位置 </a:t>
                </a:r>
                <a14:m>
                  <m:oMath xmlns:m="http://schemas.openxmlformats.org/officeDocument/2006/math">
                    <m:r>
                      <a:rPr lang="en-US" altLang="zh-TW" sz="32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Microsoft YaHei UI" panose="020B0503020204020204" pitchFamily="34" charset="-122"/>
                      </a:rPr>
                      <m:t>𝑥</m:t>
                    </m:r>
                  </m:oMath>
                </a14:m>
                <a:r>
                  <a:rPr lang="en-US" altLang="zh-TW" sz="3200" dirty="0">
                    <a:solidFill>
                      <a:srgbClr val="0070C0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 </a:t>
                </a:r>
                <a:r>
                  <a:rPr lang="zh-TW" altLang="en-US" sz="32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的粒子，於時間 </a:t>
                </a:r>
                <a14:m>
                  <m:oMath xmlns:m="http://schemas.openxmlformats.org/officeDocument/2006/math">
                    <m:r>
                      <a:rPr lang="en-US" altLang="zh-TW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Microsoft YaHei UI" panose="020B0503020204020204" pitchFamily="34" charset="-122"/>
                      </a:rPr>
                      <m:t>𝜏</m:t>
                    </m:r>
                  </m:oMath>
                </a14:m>
                <a:r>
                  <a:rPr lang="zh-TW" altLang="en-US" sz="32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 內，位移到</a:t>
                </a:r>
                <a14:m>
                  <m:oMath xmlns:m="http://schemas.openxmlformats.org/officeDocument/2006/math">
                    <m:r>
                      <a:rPr lang="zh-TW" altLang="en-US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Microsoft YaHei UI" panose="020B0503020204020204" pitchFamily="34" charset="-122"/>
                      </a:rPr>
                      <m:t> </m:t>
                    </m:r>
                    <m:r>
                      <a:rPr lang="en-US" altLang="zh-TW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icrosoft YaHei UI" panose="020B0503020204020204" pitchFamily="34" charset="-122"/>
                      </a:rPr>
                      <m:t>𝑥</m:t>
                    </m:r>
                    <m:r>
                      <a:rPr lang="en-US" altLang="zh-TW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icrosoft YaHei UI" panose="020B0503020204020204" pitchFamily="34" charset="-122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TW" sz="3200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Microsoft YaHei UI" panose="020B0503020204020204" pitchFamily="34" charset="-122"/>
                      </a:rPr>
                      <m:t>Δ</m:t>
                    </m:r>
                  </m:oMath>
                </a14:m>
                <a:r>
                  <a:rPr lang="zh-TW" altLang="en-US" sz="32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 至 </a:t>
                </a:r>
                <a14:m>
                  <m:oMath xmlns:m="http://schemas.openxmlformats.org/officeDocument/2006/math">
                    <m:r>
                      <a:rPr lang="en-US" altLang="zh-TW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icrosoft YaHei UI" panose="020B0503020204020204" pitchFamily="34" charset="-122"/>
                      </a:rPr>
                      <m:t>𝑥</m:t>
                    </m:r>
                    <m:r>
                      <a:rPr lang="en-US" altLang="zh-TW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icrosoft YaHei UI" panose="020B0503020204020204" pitchFamily="34" charset="-122"/>
                      </a:rPr>
                      <m:t>+(</m:t>
                    </m:r>
                    <m:r>
                      <m:rPr>
                        <m:sty m:val="p"/>
                      </m:rPr>
                      <a:rPr lang="en-US" altLang="zh-TW" sz="32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Microsoft YaHei UI" panose="020B0503020204020204" pitchFamily="34" charset="-122"/>
                      </a:rPr>
                      <m:t>Δ</m:t>
                    </m:r>
                    <m:r>
                      <a:rPr lang="en-US" altLang="zh-TW" sz="32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Microsoft YaHei UI" panose="020B0503020204020204" pitchFamily="34" charset="-122"/>
                      </a:rPr>
                      <m:t>+</m:t>
                    </m:r>
                    <m:r>
                      <a:rPr lang="en-US" altLang="zh-TW" sz="32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Microsoft YaHei UI" panose="020B0503020204020204" pitchFamily="34" charset="-122"/>
                      </a:rPr>
                      <m:t>𝑑</m:t>
                    </m:r>
                    <m:r>
                      <m:rPr>
                        <m:sty m:val="p"/>
                      </m:rPr>
                      <a:rPr lang="en-US" altLang="zh-TW" sz="3200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Microsoft YaHei UI" panose="020B0503020204020204" pitchFamily="34" charset="-122"/>
                      </a:rPr>
                      <m:t>Δ</m:t>
                    </m:r>
                    <m:r>
                      <a:rPr lang="en-US" altLang="zh-TW" sz="32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Microsoft YaHei UI" panose="020B0503020204020204" pitchFamily="34" charset="-122"/>
                      </a:rPr>
                      <m:t>)</m:t>
                    </m:r>
                  </m:oMath>
                </a14:m>
                <a:r>
                  <a:rPr lang="zh-TW" altLang="en-US" sz="3200" dirty="0">
                    <a:latin typeface="Microsoft YaHei UI" panose="020B0503020204020204" pitchFamily="34" charset="-122"/>
                    <a:ea typeface="Microsoft YaHei UI" panose="020B0503020204020204" pitchFamily="34" charset="-122"/>
                  </a:rPr>
                  <a:t> 之間的機率</a:t>
                </a: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A43C76D5-413E-2058-CECD-D2F6BBE1E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787" y="3071968"/>
                <a:ext cx="7104425" cy="1077218"/>
              </a:xfrm>
              <a:prstGeom prst="rect">
                <a:avLst/>
              </a:prstGeom>
              <a:blipFill>
                <a:blip r:embed="rId3"/>
                <a:stretch>
                  <a:fillRect t="-7345" b="-1751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7A484BFB-2EC1-6A11-5BDD-A7B93B3259AE}"/>
              </a:ext>
            </a:extLst>
          </p:cNvPr>
          <p:cNvCxnSpPr/>
          <p:nvPr/>
        </p:nvCxnSpPr>
        <p:spPr>
          <a:xfrm>
            <a:off x="2179607" y="5532407"/>
            <a:ext cx="797655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橢圓 9">
            <a:extLst>
              <a:ext uri="{FF2B5EF4-FFF2-40B4-BE49-F238E27FC236}">
                <a16:creationId xmlns:a16="http://schemas.microsoft.com/office/drawing/2014/main" id="{DEB5D741-22EF-E0F4-4054-667D04052587}"/>
              </a:ext>
            </a:extLst>
          </p:cNvPr>
          <p:cNvSpPr/>
          <p:nvPr/>
        </p:nvSpPr>
        <p:spPr>
          <a:xfrm>
            <a:off x="2668438" y="5365630"/>
            <a:ext cx="333554" cy="3335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2D7EC5FB-5B00-C998-649B-0877452B6F2A}"/>
              </a:ext>
            </a:extLst>
          </p:cNvPr>
          <p:cNvSpPr/>
          <p:nvPr/>
        </p:nvSpPr>
        <p:spPr>
          <a:xfrm>
            <a:off x="7352582" y="5365630"/>
            <a:ext cx="333554" cy="33355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FC4035CB-B27B-9729-7627-2D4DF1C2A8F7}"/>
              </a:ext>
            </a:extLst>
          </p:cNvPr>
          <p:cNvSpPr/>
          <p:nvPr/>
        </p:nvSpPr>
        <p:spPr>
          <a:xfrm>
            <a:off x="8400692" y="5365630"/>
            <a:ext cx="333554" cy="33355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4B25D714-4AAA-8608-157F-7140D2C47947}"/>
              </a:ext>
            </a:extLst>
          </p:cNvPr>
          <p:cNvCxnSpPr/>
          <p:nvPr/>
        </p:nvCxnSpPr>
        <p:spPr>
          <a:xfrm>
            <a:off x="7519359" y="5532407"/>
            <a:ext cx="1101305" cy="0"/>
          </a:xfrm>
          <a:prstGeom prst="line">
            <a:avLst/>
          </a:prstGeom>
          <a:ln w="7620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8728FC35-5E63-7E9E-F2DD-0B16658E3B74}"/>
                  </a:ext>
                </a:extLst>
              </p:cNvPr>
              <p:cNvSpPr txBox="1"/>
              <p:nvPr/>
            </p:nvSpPr>
            <p:spPr>
              <a:xfrm>
                <a:off x="2592648" y="5641675"/>
                <a:ext cx="48513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4800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8728FC35-5E63-7E9E-F2DD-0B16658E3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648" y="5641675"/>
                <a:ext cx="485133" cy="7386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9EA1ED06-AAA7-EA8E-98F2-0567098270C1}"/>
                  </a:ext>
                </a:extLst>
              </p:cNvPr>
              <p:cNvSpPr txBox="1"/>
              <p:nvPr/>
            </p:nvSpPr>
            <p:spPr>
              <a:xfrm>
                <a:off x="7260123" y="5641675"/>
                <a:ext cx="464871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4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zh-TW" altLang="en-US" sz="4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9EA1ED06-AAA7-EA8E-98F2-056709827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0123" y="5641675"/>
                <a:ext cx="464871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1F8A6E1C-81FB-5C7A-858C-ABDC49D04884}"/>
                  </a:ext>
                </a:extLst>
              </p:cNvPr>
              <p:cNvSpPr txBox="1"/>
              <p:nvPr/>
            </p:nvSpPr>
            <p:spPr>
              <a:xfrm>
                <a:off x="7798540" y="4873187"/>
                <a:ext cx="58593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</m:oMath>
                  </m:oMathPara>
                </a14:m>
                <a:endParaRPr lang="zh-TW" altLang="en-US" sz="3200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1F8A6E1C-81FB-5C7A-858C-ABDC49D04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8540" y="4873187"/>
                <a:ext cx="585930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箭號: 弧形下彎 19">
            <a:extLst>
              <a:ext uri="{FF2B5EF4-FFF2-40B4-BE49-F238E27FC236}">
                <a16:creationId xmlns:a16="http://schemas.microsoft.com/office/drawing/2014/main" id="{DC0890D0-3765-A870-E7BF-FA68367E3DA9}"/>
              </a:ext>
            </a:extLst>
          </p:cNvPr>
          <p:cNvSpPr/>
          <p:nvPr/>
        </p:nvSpPr>
        <p:spPr>
          <a:xfrm>
            <a:off x="2985769" y="4485393"/>
            <a:ext cx="4780325" cy="738664"/>
          </a:xfrm>
          <a:prstGeom prst="curvedDownArrow">
            <a:avLst/>
          </a:prstGeom>
          <a:solidFill>
            <a:srgbClr val="0070C0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52038CD3-D2E4-3566-8267-FB8F26A47E14}"/>
                  </a:ext>
                </a:extLst>
              </p:cNvPr>
              <p:cNvSpPr txBox="1"/>
              <p:nvPr/>
            </p:nvSpPr>
            <p:spPr>
              <a:xfrm>
                <a:off x="8319310" y="5641675"/>
                <a:ext cx="178651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4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zh-TW" sz="4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zh-TW" sz="4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dΔ</m:t>
                      </m:r>
                    </m:oMath>
                  </m:oMathPara>
                </a14:m>
                <a:endParaRPr lang="zh-TW" altLang="en-US" sz="4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52038CD3-D2E4-3566-8267-FB8F26A47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310" y="5641675"/>
                <a:ext cx="1786515" cy="6771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88428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Word"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5D4027-D813-A2C3-6A86-E9669EEC6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>
            <a:extLst>
              <a:ext uri="{FF2B5EF4-FFF2-40B4-BE49-F238E27FC236}">
                <a16:creationId xmlns:a16="http://schemas.microsoft.com/office/drawing/2014/main" id="{8F5978E8-89FC-5F7A-4235-7AD57FB2D205}"/>
              </a:ext>
            </a:extLst>
          </p:cNvPr>
          <p:cNvGrpSpPr/>
          <p:nvPr/>
        </p:nvGrpSpPr>
        <p:grpSpPr>
          <a:xfrm>
            <a:off x="5394385" y="2714445"/>
            <a:ext cx="4129178" cy="2206154"/>
            <a:chOff x="5394385" y="2714445"/>
            <a:chExt cx="4129178" cy="2206154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3425D441-8282-9E22-C605-7176D537CD3D}"/>
                </a:ext>
              </a:extLst>
            </p:cNvPr>
            <p:cNvSpPr/>
            <p:nvPr/>
          </p:nvSpPr>
          <p:spPr>
            <a:xfrm>
              <a:off x="5871714" y="2714445"/>
              <a:ext cx="3174520" cy="1236453"/>
            </a:xfrm>
            <a:prstGeom prst="rect">
              <a:avLst/>
            </a:prstGeom>
            <a:solidFill>
              <a:srgbClr val="FFC000">
                <a:alpha val="2705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字方塊 6">
                  <a:extLst>
                    <a:ext uri="{FF2B5EF4-FFF2-40B4-BE49-F238E27FC236}">
                      <a16:creationId xmlns:a16="http://schemas.microsoft.com/office/drawing/2014/main" id="{8E1B6459-01A2-A760-D114-E51FE37621CF}"/>
                    </a:ext>
                  </a:extLst>
                </p:cNvPr>
                <p:cNvSpPr txBox="1"/>
                <p:nvPr/>
              </p:nvSpPr>
              <p:spPr>
                <a:xfrm>
                  <a:off x="5394385" y="4397379"/>
                  <a:ext cx="4129178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zh-TW" altLang="en-US" sz="2800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從 </a:t>
                  </a:r>
                  <a14:m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Microsoft YaHei UI" panose="020B0503020204020204" pitchFamily="34" charset="-122"/>
                        </a:rPr>
                        <m:t>𝑥</m:t>
                      </m:r>
                      <m:r>
                        <a:rPr lang="en-US" altLang="zh-TW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Microsoft YaHei UI" panose="020B0503020204020204" pitchFamily="34" charset="-122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zh-TW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Microsoft YaHei UI" panose="020B0503020204020204" pitchFamily="34" charset="-122"/>
                        </a:rPr>
                        <m:t>Δ</m:t>
                      </m:r>
                    </m:oMath>
                  </a14:m>
                  <a:r>
                    <a:rPr lang="zh-TW" altLang="en-US" sz="2800" dirty="0">
                      <a:latin typeface="Microsoft YaHei UI" panose="020B0503020204020204" pitchFamily="34" charset="-122"/>
                      <a:ea typeface="Microsoft YaHei UI" panose="020B0503020204020204" pitchFamily="34" charset="-122"/>
                    </a:rPr>
                    <a:t> 處跳躍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Microsoft YaHei UI" panose="020B0503020204020204" pitchFamily="34" charset="-122"/>
                        </a:rPr>
                        <m:t>Δ</m:t>
                      </m:r>
                    </m:oMath>
                  </a14:m>
                  <a:endParaRPr lang="en-US" altLang="zh-TW" sz="2800" b="0" dirty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</mc:Choice>
          <mc:Fallback xmlns="">
            <p:sp>
              <p:nvSpPr>
                <p:cNvPr id="7" name="文字方塊 6">
                  <a:extLst>
                    <a:ext uri="{FF2B5EF4-FFF2-40B4-BE49-F238E27FC236}">
                      <a16:creationId xmlns:a16="http://schemas.microsoft.com/office/drawing/2014/main" id="{8E1B6459-01A2-A760-D114-E51FE37621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4385" y="4397379"/>
                  <a:ext cx="4129178" cy="523220"/>
                </a:xfrm>
                <a:prstGeom prst="rect">
                  <a:avLst/>
                </a:prstGeom>
                <a:blipFill>
                  <a:blip r:embed="rId2"/>
                  <a:stretch>
                    <a:fillRect t="-11628" b="-3139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423BD958-626D-4C59-0252-4F4EA40DFB89}"/>
                  </a:ext>
                </a:extLst>
              </p:cNvPr>
              <p:cNvSpPr txBox="1"/>
              <p:nvPr/>
            </p:nvSpPr>
            <p:spPr>
              <a:xfrm>
                <a:off x="652587" y="2417196"/>
                <a:ext cx="10886826" cy="18851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5400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zh-TW" sz="5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5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5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5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altLang="zh-TW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TW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5400" i="1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altLang="zh-TW" sz="5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5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5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sz="54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altLang="zh-TW" sz="54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5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TW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TW" sz="5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5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</m:d>
                          <m:r>
                            <a:rPr lang="en-US" altLang="zh-TW" sz="5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altLang="zh-TW" sz="5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</m:nary>
                    </m:oMath>
                  </m:oMathPara>
                </a14:m>
                <a:endParaRPr lang="zh-TW" altLang="en-US" sz="5400" dirty="0"/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423BD958-626D-4C59-0252-4F4EA40DF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87" y="2417196"/>
                <a:ext cx="10886826" cy="18851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標題 1">
            <a:extLst>
              <a:ext uri="{FF2B5EF4-FFF2-40B4-BE49-F238E27FC236}">
                <a16:creationId xmlns:a16="http://schemas.microsoft.com/office/drawing/2014/main" id="{32C9DAED-47A6-F2B7-CCCA-1E0D3DB5E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Einstein’s Theory:</a:t>
            </a:r>
            <a:r>
              <a:rPr lang="zh-TW" altLang="en-US" dirty="0"/>
              <a:t> </a:t>
            </a:r>
            <a:r>
              <a:rPr lang="zh-TW" altLang="en-US" b="1" dirty="0"/>
              <a:t>位移機率密度</a:t>
            </a:r>
          </a:p>
        </p:txBody>
      </p:sp>
    </p:spTree>
    <p:extLst>
      <p:ext uri="{BB962C8B-B14F-4D97-AF65-F5344CB8AC3E}">
        <p14:creationId xmlns:p14="http://schemas.microsoft.com/office/powerpoint/2010/main" val="30248701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71A69A-13DB-4286-EEC2-9C68259E4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E31D0C-231E-32AE-B2AB-572A2B91D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Einstein’s Theory:</a:t>
            </a:r>
            <a:r>
              <a:rPr lang="zh-TW" altLang="en-US" dirty="0"/>
              <a:t> </a:t>
            </a:r>
            <a:r>
              <a:rPr lang="zh-TW" altLang="en-US" b="1" dirty="0"/>
              <a:t>泰勒展開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81E2FC5C-3237-E91F-B1B9-AE99F1CD7DB0}"/>
                  </a:ext>
                </a:extLst>
              </p:cNvPr>
              <p:cNvSpPr txBox="1"/>
              <p:nvPr/>
            </p:nvSpPr>
            <p:spPr>
              <a:xfrm>
                <a:off x="402293" y="2497709"/>
                <a:ext cx="11387413" cy="14510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4400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zh-TW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zh-TW" sz="4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TW" sz="4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4400" i="1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altLang="zh-TW" sz="4400" i="1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zh-TW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44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4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𝜕𝜌</m:t>
                          </m:r>
                        </m:num>
                        <m:den>
                          <m:r>
                            <a:rPr lang="en-US" altLang="zh-TW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d>
                        <m:dPr>
                          <m:ctrlPr>
                            <a:rPr lang="en-US" altLang="zh-TW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zh-TW" sz="4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</m:d>
                      <m:r>
                        <a:rPr lang="en-US" altLang="zh-TW" sz="4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altLang="zh-TW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4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4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4400" i="1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altLang="zh-TW" sz="4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4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4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zh-TW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4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4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sz="44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</m:d>
                        </m:e>
                        <m:sup>
                          <m:r>
                            <a:rPr lang="en-US" altLang="zh-TW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4400" dirty="0"/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81E2FC5C-3237-E91F-B1B9-AE99F1CD7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93" y="2497709"/>
                <a:ext cx="11387413" cy="14510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50783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CFF9D2-CB94-83E1-329D-BE7639F0F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8D8689-26F5-5B6F-CAB8-AB548A7AF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Einstein’s Theory</a:t>
            </a:r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9D3094D0-FCE8-D3AE-0A2B-ECE7397CF8C6}"/>
                  </a:ext>
                </a:extLst>
              </p:cNvPr>
              <p:cNvSpPr txBox="1"/>
              <p:nvPr/>
            </p:nvSpPr>
            <p:spPr>
              <a:xfrm>
                <a:off x="1301866" y="3770454"/>
                <a:ext cx="9588266" cy="14510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4400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zh-TW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zh-TW" sz="4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TW" sz="4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4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4400" i="1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altLang="zh-TW" sz="4400" i="1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zh-TW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4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44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4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4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𝜕𝜌</m:t>
                          </m:r>
                        </m:num>
                        <m:den>
                          <m:r>
                            <a:rPr lang="en-US" altLang="zh-TW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altLang="zh-TW" sz="4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zh-TW" sz="4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altLang="zh-TW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4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4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4400" i="1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altLang="zh-TW" sz="4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4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4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zh-TW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TW" sz="440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p>
                          <m:r>
                            <a:rPr lang="en-US" altLang="zh-TW" sz="4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4400" dirty="0"/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9D3094D0-FCE8-D3AE-0A2B-ECE7397CF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866" y="3770454"/>
                <a:ext cx="9588266" cy="14510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CC83BA7B-F598-0E00-678A-262BA3F80A91}"/>
                  </a:ext>
                </a:extLst>
              </p:cNvPr>
              <p:cNvSpPr txBox="1"/>
              <p:nvPr/>
            </p:nvSpPr>
            <p:spPr>
              <a:xfrm>
                <a:off x="2038318" y="1707935"/>
                <a:ext cx="8115363" cy="1287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600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altLang="zh-TW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3600" i="1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altLang="zh-TW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3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3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sz="36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altLang="zh-TW" sz="36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36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TW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3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</m:d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altLang="zh-TW" sz="3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</m:nary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CC83BA7B-F598-0E00-678A-262BA3F80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318" y="1707935"/>
                <a:ext cx="8115363" cy="12875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3056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ECB6A-A9E6-7491-F894-3DAF90228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0006BA-6D88-38BA-AA36-2E69AE581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Einstein’s Theory</a:t>
            </a:r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BC07708B-397E-B667-1AC0-A076DDF0F88F}"/>
                  </a:ext>
                </a:extLst>
              </p:cNvPr>
              <p:cNvSpPr txBox="1"/>
              <p:nvPr/>
            </p:nvSpPr>
            <p:spPr>
              <a:xfrm>
                <a:off x="1388461" y="2415543"/>
                <a:ext cx="9538331" cy="1889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600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altLang="zh-TW" sz="3600" i="1" smtClean="0">
                          <a:latin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trlP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en-US" altLang="zh-TW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36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altLang="zh-TW" sz="3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3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sz="36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36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zh-TW" sz="3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sz="3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3600" i="1">
                                      <a:latin typeface="Cambria Math" panose="02040503050406030204" pitchFamily="18" charset="0"/>
                                    </a:rPr>
                                    <m:t>𝜕𝜌</m:t>
                                  </m:r>
                                </m:num>
                                <m:den>
                                  <m:r>
                                    <a:rPr lang="en-US" altLang="zh-TW" sz="36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altLang="zh-TW" sz="3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lang="en-US" altLang="zh-TW" sz="36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altLang="zh-TW" sz="3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TW" sz="3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3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3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altLang="zh-TW" sz="3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TW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3600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en-US" altLang="zh-TW" sz="3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TW" sz="36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num>
                                <m:den>
                                  <m:r>
                                    <a:rPr lang="en-US" altLang="zh-TW" sz="36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US" altLang="zh-TW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3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TW" sz="3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sSup>
                                <m:sSupPr>
                                  <m:ctrlPr>
                                    <a:rPr lang="en-US" altLang="zh-TW" sz="3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360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p>
                                  <m:r>
                                    <a:rPr lang="en-US" altLang="zh-TW" sz="3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TW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3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</m:d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altLang="zh-TW" sz="3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</m:nary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BC07708B-397E-B667-1AC0-A076DDF0F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461" y="2415543"/>
                <a:ext cx="9538331" cy="188949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86780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Word"/>
      </p:transition>
    </mc:Choice>
    <mc:Fallback xmlns="">
      <p:transition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07393-32E4-68E3-1D2B-BE2402CA3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46423B7-3D2B-C16C-6D42-B5FA3D9E8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Einstein’s Theory</a:t>
            </a:r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AC5D50B5-F598-8DB1-B21F-DA02F01AF900}"/>
                  </a:ext>
                </a:extLst>
              </p:cNvPr>
              <p:cNvSpPr txBox="1"/>
              <p:nvPr/>
            </p:nvSpPr>
            <p:spPr>
              <a:xfrm>
                <a:off x="189782" y="2346716"/>
                <a:ext cx="11812436" cy="2164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altLang="zh-TW" sz="3200" i="1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altLang="zh-TW" sz="3200" i="1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nary>
                        <m:naryPr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32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</m:d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altLang="zh-TW" sz="320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</m:nary>
                      <m:r>
                        <a:rPr lang="en-US" altLang="zh-TW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𝜕𝜌</m:t>
                          </m:r>
                        </m:num>
                        <m:den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nary>
                        <m:naryPr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altLang="zh-TW" sz="32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32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</m:d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altLang="zh-TW" sz="320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</m:nary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32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p>
                              <m:r>
                                <a:rPr lang="en-US" altLang="zh-TW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32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</m:d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altLang="zh-TW" sz="320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</m:nary>
                    </m:oMath>
                  </m:oMathPara>
                </a14:m>
                <a:endParaRPr lang="zh-TW" altLang="en-US" sz="3200" dirty="0"/>
              </a:p>
              <a:p>
                <a:endParaRPr lang="zh-TW" altLang="en-US" sz="32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AC5D50B5-F598-8DB1-B21F-DA02F01AF9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82" y="2346716"/>
                <a:ext cx="11812436" cy="21645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92879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468B11-1E99-281B-E093-13FC90BBD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0DC58A7D-D67D-78C9-86AC-7D92B2EC5390}"/>
              </a:ext>
            </a:extLst>
          </p:cNvPr>
          <p:cNvSpPr/>
          <p:nvPr/>
        </p:nvSpPr>
        <p:spPr>
          <a:xfrm>
            <a:off x="6974460" y="4313208"/>
            <a:ext cx="3428999" cy="1518249"/>
          </a:xfrm>
          <a:prstGeom prst="rect">
            <a:avLst/>
          </a:prstGeom>
          <a:solidFill>
            <a:srgbClr val="FFC000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A9B400D-6494-3CC3-8504-EFE90F5D9F51}"/>
              </a:ext>
            </a:extLst>
          </p:cNvPr>
          <p:cNvSpPr/>
          <p:nvPr/>
        </p:nvSpPr>
        <p:spPr>
          <a:xfrm>
            <a:off x="1696532" y="4313208"/>
            <a:ext cx="3180272" cy="1518249"/>
          </a:xfrm>
          <a:prstGeom prst="rect">
            <a:avLst/>
          </a:prstGeom>
          <a:solidFill>
            <a:srgbClr val="FFC000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D0ED13DA-3234-DF2B-8238-11FD4727E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Einstein’s Theory</a:t>
            </a:r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6E28281D-4021-4FE7-47C3-E45D5EB56089}"/>
                  </a:ext>
                </a:extLst>
              </p:cNvPr>
              <p:cNvSpPr txBox="1"/>
              <p:nvPr/>
            </p:nvSpPr>
            <p:spPr>
              <a:xfrm>
                <a:off x="189782" y="1392087"/>
                <a:ext cx="11812436" cy="2164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altLang="zh-TW" sz="3200" i="1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altLang="zh-TW" sz="3200" i="1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nary>
                        <m:naryPr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32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</m:d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altLang="zh-TW" sz="320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</m:nary>
                      <m:r>
                        <a:rPr lang="en-US" altLang="zh-TW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𝜕𝜌</m:t>
                          </m:r>
                        </m:num>
                        <m:den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nary>
                        <m:naryPr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altLang="zh-TW" sz="32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32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</m:d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altLang="zh-TW" sz="320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</m:nary>
                      <m:r>
                        <a:rPr lang="en-US" altLang="zh-TW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32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p>
                              <m:r>
                                <a:rPr lang="en-US" altLang="zh-TW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32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</m:d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altLang="zh-TW" sz="320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</m:nary>
                    </m:oMath>
                  </m:oMathPara>
                </a14:m>
                <a:endParaRPr lang="zh-TW" altLang="en-US" sz="3200" dirty="0"/>
              </a:p>
              <a:p>
                <a:endParaRPr lang="zh-TW" altLang="en-US" sz="32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6E28281D-4021-4FE7-47C3-E45D5EB56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82" y="1392087"/>
                <a:ext cx="11812436" cy="21645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9A02DD8F-248E-88FB-F83A-5A2E77ED729B}"/>
                  </a:ext>
                </a:extLst>
              </p:cNvPr>
              <p:cNvSpPr txBox="1"/>
              <p:nvPr/>
            </p:nvSpPr>
            <p:spPr>
              <a:xfrm>
                <a:off x="1791424" y="4495043"/>
                <a:ext cx="3045123" cy="1154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32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</m:d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altLang="zh-TW" sz="320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</m:nary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9A02DD8F-248E-88FB-F83A-5A2E77ED7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424" y="4495043"/>
                <a:ext cx="3045123" cy="11548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37C38BC9-4978-7451-964F-952D1C68400F}"/>
                  </a:ext>
                </a:extLst>
              </p:cNvPr>
              <p:cNvSpPr txBox="1"/>
              <p:nvPr/>
            </p:nvSpPr>
            <p:spPr>
              <a:xfrm>
                <a:off x="6709919" y="4495043"/>
                <a:ext cx="3994030" cy="1154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altLang="zh-TW" sz="32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32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</m:d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altLang="zh-TW" sz="320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</m:nary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37C38BC9-4978-7451-964F-952D1C684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9919" y="4495043"/>
                <a:ext cx="3994030" cy="11548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>
            <a:extLst>
              <a:ext uri="{FF2B5EF4-FFF2-40B4-BE49-F238E27FC236}">
                <a16:creationId xmlns:a16="http://schemas.microsoft.com/office/drawing/2014/main" id="{5BFC1FCD-B0F4-5EA7-717B-D65647CA6DDB}"/>
              </a:ext>
            </a:extLst>
          </p:cNvPr>
          <p:cNvSpPr txBox="1"/>
          <p:nvPr/>
        </p:nvSpPr>
        <p:spPr>
          <a:xfrm>
            <a:off x="2175297" y="3329739"/>
            <a:ext cx="214222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正規化</a:t>
            </a:r>
            <a:endParaRPr lang="en-US" altLang="zh-TW" sz="3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en-US" altLang="zh-TW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Normalization</a:t>
            </a:r>
            <a:endParaRPr lang="zh-TW" altLang="en-US" sz="2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6D80182C-7AD8-CB3C-BB9B-877AD002C7EA}"/>
              </a:ext>
            </a:extLst>
          </p:cNvPr>
          <p:cNvSpPr txBox="1"/>
          <p:nvPr/>
        </p:nvSpPr>
        <p:spPr>
          <a:xfrm>
            <a:off x="7635820" y="3329739"/>
            <a:ext cx="214222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對稱性</a:t>
            </a:r>
            <a:endParaRPr lang="en-US" altLang="zh-TW" sz="3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en-US" altLang="zh-TW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Symmetry</a:t>
            </a:r>
            <a:endParaRPr lang="zh-TW" altLang="en-US" sz="2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66968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41BE7-B5B6-5BAA-4A12-2899CBDE2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FA068D-6634-BEC7-3FAB-E19880B3F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Einstein’s Theory</a:t>
            </a:r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23E0FF55-524E-2497-9A7D-A53EEAC41F39}"/>
                  </a:ext>
                </a:extLst>
              </p:cNvPr>
              <p:cNvSpPr txBox="1"/>
              <p:nvPr/>
            </p:nvSpPr>
            <p:spPr>
              <a:xfrm>
                <a:off x="189782" y="2812570"/>
                <a:ext cx="11812436" cy="1683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altLang="zh-TW" sz="3200" i="1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altLang="zh-TW" sz="3200" i="1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32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TW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𝜕𝜌</m:t>
                          </m:r>
                        </m:num>
                        <m:den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×0</m:t>
                      </m:r>
                      <m:r>
                        <a:rPr lang="en-US" altLang="zh-TW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trlPr>
                            <a:rPr lang="en-US" altLang="zh-TW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32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p>
                              <m:r>
                                <a:rPr lang="en-US" altLang="zh-TW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TW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32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</m:d>
                          <m:r>
                            <a:rPr lang="en-US" altLang="zh-TW" sz="32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altLang="zh-TW" sz="320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</m:nary>
                    </m:oMath>
                  </m:oMathPara>
                </a14:m>
                <a:endParaRPr lang="zh-TW" altLang="en-US" sz="3200" dirty="0"/>
              </a:p>
              <a:p>
                <a:endParaRPr lang="zh-TW" altLang="en-US" sz="32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23E0FF55-524E-2497-9A7D-A53EEAC41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82" y="2812570"/>
                <a:ext cx="11812436" cy="16834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24633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D146D-0623-195A-4950-63A529DE9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F83B18-9952-B569-B5D6-A5ED983F4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Einstein’s Theory</a:t>
            </a:r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56A8AB7A-4788-8E0E-A5ED-86596D531D47}"/>
                  </a:ext>
                </a:extLst>
              </p:cNvPr>
              <p:cNvSpPr txBox="1"/>
              <p:nvPr/>
            </p:nvSpPr>
            <p:spPr>
              <a:xfrm>
                <a:off x="189782" y="2696139"/>
                <a:ext cx="11812436" cy="1465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4000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zh-TW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4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4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altLang="zh-TW" sz="4000" i="1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altLang="zh-TW" sz="4000" i="1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zh-TW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4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40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4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4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altLang="zh-TW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4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4000" i="1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altLang="zh-TW" sz="4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trlPr>
                            <a:rPr lang="en-US" altLang="zh-TW" sz="4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4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4000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40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4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40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p>
                              <m:r>
                                <a:rPr lang="en-US" altLang="zh-TW" sz="4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4000" i="1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TW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40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</m:d>
                          <m:r>
                            <a:rPr lang="en-US" altLang="zh-TW" sz="4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altLang="zh-TW" sz="400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</m:nary>
                    </m:oMath>
                  </m:oMathPara>
                </a14:m>
                <a:endParaRPr lang="zh-TW" altLang="en-US" sz="40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56A8AB7A-4788-8E0E-A5ED-86596D531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82" y="2696139"/>
                <a:ext cx="11812436" cy="14657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08606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11861C-E03A-65CC-1533-DC8934075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F4625B-72F5-3100-6EC6-DDAFD353F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隨機漫步 </a:t>
            </a:r>
            <a:r>
              <a:rPr lang="en-US" altLang="zh-TW" b="1" dirty="0"/>
              <a:t>Random Walk</a:t>
            </a:r>
            <a:endParaRPr lang="zh-TW" altLang="en-US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3178A3E-E83B-1661-7012-27351AAA2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775"/>
            <a:ext cx="7327462" cy="3731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一維情形：</a:t>
            </a:r>
            <a:endPara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0101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分子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被其他分子碰撞，</a:t>
            </a:r>
            <a:endPara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每次皆有 </a:t>
            </a:r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50% 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機率向左或向右移動一定距離。</a:t>
            </a:r>
            <a:endPara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2A9F279F-B920-74D8-FA53-E40F88242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239" y="3217439"/>
            <a:ext cx="4325522" cy="2699336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F242327A-18BF-2E8A-8E96-3AB68DAB0F07}"/>
              </a:ext>
            </a:extLst>
          </p:cNvPr>
          <p:cNvSpPr txBox="1"/>
          <p:nvPr/>
        </p:nvSpPr>
        <p:spPr>
          <a:xfrm>
            <a:off x="6432582" y="4182386"/>
            <a:ext cx="78500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44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Wingdings" panose="05000000000000000000" pitchFamily="2" charset="2"/>
              </a:rPr>
              <a:t>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6E4A96ED-EE94-4857-4157-68A17A5E77D8}"/>
              </a:ext>
            </a:extLst>
          </p:cNvPr>
          <p:cNvSpPr txBox="1"/>
          <p:nvPr/>
        </p:nvSpPr>
        <p:spPr>
          <a:xfrm>
            <a:off x="4888965" y="4182386"/>
            <a:ext cx="77385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44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Wingdings" panose="05000000000000000000" pitchFamily="2" charset="2"/>
              </a:rPr>
              <a:t></a:t>
            </a:r>
            <a:endParaRPr lang="en-US" altLang="zh-TW" sz="4400" b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4E0D970B-07D5-60A9-124F-B423C2B122D1}"/>
                  </a:ext>
                </a:extLst>
              </p:cNvPr>
              <p:cNvSpPr txBox="1"/>
              <p:nvPr/>
            </p:nvSpPr>
            <p:spPr>
              <a:xfrm>
                <a:off x="4976076" y="3710797"/>
                <a:ext cx="77385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icrosoft JhengHei" panose="020B0604030504040204" pitchFamily="34" charset="-120"/>
                        </a:rPr>
                        <m:t>𝟓𝟎</m:t>
                      </m:r>
                      <m:r>
                        <a:rPr lang="en-US" altLang="zh-TW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icrosoft JhengHei" panose="020B0604030504040204" pitchFamily="34" charset="-120"/>
                        </a:rPr>
                        <m:t>%</m:t>
                      </m:r>
                    </m:oMath>
                  </m:oMathPara>
                </a14:m>
                <a:endParaRPr lang="en-US" altLang="zh-TW" sz="2800" b="1" dirty="0">
                  <a:solidFill>
                    <a:srgbClr val="FF000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4E0D970B-07D5-60A9-124F-B423C2B12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076" y="3710797"/>
                <a:ext cx="77385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FF2BC71F-32EE-4483-44A7-1791B64B4771}"/>
                  </a:ext>
                </a:extLst>
              </p:cNvPr>
              <p:cNvSpPr txBox="1"/>
              <p:nvPr/>
            </p:nvSpPr>
            <p:spPr>
              <a:xfrm>
                <a:off x="6454573" y="3710797"/>
                <a:ext cx="77385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icrosoft JhengHei" panose="020B0604030504040204" pitchFamily="34" charset="-120"/>
                        </a:rPr>
                        <m:t>𝟓𝟎</m:t>
                      </m:r>
                      <m:r>
                        <a:rPr lang="en-US" altLang="zh-TW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Microsoft JhengHei" panose="020B0604030504040204" pitchFamily="34" charset="-120"/>
                        </a:rPr>
                        <m:t>%</m:t>
                      </m:r>
                    </m:oMath>
                  </m:oMathPara>
                </a14:m>
                <a:endParaRPr lang="en-US" altLang="zh-TW" sz="2800" b="1" dirty="0">
                  <a:solidFill>
                    <a:schemeClr val="tx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FF2BC71F-32EE-4483-44A7-1791B64B4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573" y="3710797"/>
                <a:ext cx="773855" cy="523220"/>
              </a:xfrm>
              <a:prstGeom prst="rect">
                <a:avLst/>
              </a:prstGeom>
              <a:blipFill>
                <a:blip r:embed="rId4"/>
                <a:stretch>
                  <a:fillRect l="-7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31302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69B2B-A4A9-ACFC-C00D-7B9BF8A17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8E8C08-8C43-2F83-5ED1-681225E0C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Einstein’s Theory</a:t>
            </a:r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3BA4B663-AF11-B62D-55E4-6272EF15170C}"/>
                  </a:ext>
                </a:extLst>
              </p:cNvPr>
              <p:cNvSpPr txBox="1"/>
              <p:nvPr/>
            </p:nvSpPr>
            <p:spPr>
              <a:xfrm>
                <a:off x="189782" y="1863664"/>
                <a:ext cx="11812436" cy="2081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4000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zh-TW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4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4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altLang="zh-TW" sz="4000" i="1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altLang="zh-TW" sz="4000" i="1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zh-TW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4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40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4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4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altLang="zh-TW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40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4000" i="1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altLang="zh-TW" sz="40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trlPr>
                            <a:rPr lang="en-US" altLang="zh-TW" sz="4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4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4000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40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4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40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p>
                              <m:r>
                                <a:rPr lang="en-US" altLang="zh-TW" sz="4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4000" i="1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TW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400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</m:d>
                          <m:r>
                            <a:rPr lang="en-US" altLang="zh-TW" sz="4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altLang="zh-TW" sz="400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</m:nary>
                    </m:oMath>
                  </m:oMathPara>
                </a14:m>
                <a:endParaRPr lang="zh-TW" altLang="en-US" sz="4000" dirty="0"/>
              </a:p>
              <a:p>
                <a:endParaRPr lang="zh-TW" altLang="en-US" sz="40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3BA4B663-AF11-B62D-55E4-6272EF151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82" y="1863664"/>
                <a:ext cx="11812436" cy="20812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65960A62-8E12-7B03-C3C8-F1DDAB32F04B}"/>
                  </a:ext>
                </a:extLst>
              </p:cNvPr>
              <p:cNvSpPr txBox="1"/>
              <p:nvPr/>
            </p:nvSpPr>
            <p:spPr>
              <a:xfrm>
                <a:off x="3007750" y="3944939"/>
                <a:ext cx="6176499" cy="12628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4000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zh-TW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4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4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altLang="zh-TW" sz="4000" i="1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altLang="zh-TW" sz="4000" i="1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zh-TW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4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40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𝜕𝜌</m:t>
                          </m:r>
                        </m:num>
                        <m:den>
                          <m:r>
                            <a:rPr lang="en-US" altLang="zh-TW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zh-TW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zh-TW" altLang="en-US" sz="4000" dirty="0"/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65960A62-8E12-7B03-C3C8-F1DDAB32F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750" y="3944939"/>
                <a:ext cx="6176499" cy="12628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35584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C3E9C2-586D-2212-5F72-3E48C569F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BD4332-95F9-BA62-F751-2E802763B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Einstein’s Theory</a:t>
            </a:r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E264C9A7-87D3-D86A-2863-0188933A2D81}"/>
                  </a:ext>
                </a:extLst>
              </p:cNvPr>
              <p:cNvSpPr txBox="1"/>
              <p:nvPr/>
            </p:nvSpPr>
            <p:spPr>
              <a:xfrm>
                <a:off x="189782" y="2677075"/>
                <a:ext cx="11812436" cy="2081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𝜕𝜌</m:t>
                          </m:r>
                        </m:num>
                        <m:den>
                          <m:r>
                            <a:rPr lang="en-US" altLang="zh-TW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zh-TW" sz="4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altLang="zh-TW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4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4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4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altLang="zh-TW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altLang="zh-TW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trlPr>
                            <a:rPr lang="en-US" altLang="zh-TW" sz="4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4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4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4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4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40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p>
                              <m:r>
                                <a:rPr lang="en-US" altLang="zh-TW" sz="4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4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TW" sz="4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40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</m:d>
                          <m:r>
                            <a:rPr lang="en-US" altLang="zh-TW" sz="4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altLang="zh-TW" sz="40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</m:nary>
                    </m:oMath>
                  </m:oMathPara>
                </a14:m>
                <a:endParaRPr lang="zh-TW" altLang="en-US" sz="4000" dirty="0">
                  <a:solidFill>
                    <a:schemeClr val="tx1"/>
                  </a:solidFill>
                </a:endParaRPr>
              </a:p>
              <a:p>
                <a:endParaRPr lang="zh-TW" alt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E264C9A7-87D3-D86A-2863-0188933A2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82" y="2677075"/>
                <a:ext cx="11812436" cy="20812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21262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0340F-D9DC-BD6B-E56D-7ED8B5455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ED918B-2EDB-396A-ED82-C8528EB31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Einstein’s Theory</a:t>
            </a:r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36BD0FB3-44CD-115A-AA37-E03E7D937595}"/>
                  </a:ext>
                </a:extLst>
              </p:cNvPr>
              <p:cNvSpPr txBox="1"/>
              <p:nvPr/>
            </p:nvSpPr>
            <p:spPr>
              <a:xfrm>
                <a:off x="189782" y="2659823"/>
                <a:ext cx="11812436" cy="2081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𝜕𝜌</m:t>
                          </m:r>
                        </m:num>
                        <m:den>
                          <m:r>
                            <a:rPr lang="en-US" altLang="zh-TW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zh-TW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altLang="zh-TW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trlPr>
                            <a:rPr lang="en-US" altLang="zh-TW" sz="4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4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4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4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altLang="zh-TW" sz="4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sz="4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400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p>
                                  <m:r>
                                    <a:rPr lang="en-US" altLang="zh-TW" sz="4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sz="4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sz="4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  <m:r>
                            <a:rPr lang="en-US" altLang="zh-TW" sz="4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altLang="zh-TW" sz="4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40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</m:d>
                          <m:r>
                            <a:rPr lang="en-US" altLang="zh-TW" sz="4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altLang="zh-TW" sz="40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</m:nary>
                    </m:oMath>
                  </m:oMathPara>
                </a14:m>
                <a:endParaRPr lang="zh-TW" altLang="en-US" sz="4000" dirty="0">
                  <a:solidFill>
                    <a:schemeClr val="tx1"/>
                  </a:solidFill>
                </a:endParaRPr>
              </a:p>
              <a:p>
                <a:endParaRPr lang="zh-TW" alt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36BD0FB3-44CD-115A-AA37-E03E7D9375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82" y="2659823"/>
                <a:ext cx="11812436" cy="20812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41489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DB9502-B232-79E5-BF3D-8B6947DC0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7ACE43F1-40E2-985A-6395-9CD78A0267AA}"/>
              </a:ext>
            </a:extLst>
          </p:cNvPr>
          <p:cNvSpPr/>
          <p:nvPr/>
        </p:nvSpPr>
        <p:spPr>
          <a:xfrm>
            <a:off x="3588585" y="2714859"/>
            <a:ext cx="5072335" cy="1759372"/>
          </a:xfrm>
          <a:prstGeom prst="rect">
            <a:avLst/>
          </a:prstGeom>
          <a:solidFill>
            <a:srgbClr val="FFC000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FFB30E2-6341-2B21-D149-6DB7DC29C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Einstein’s Theory</a:t>
            </a:r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2DC9BEC9-7914-7120-4133-51F797487471}"/>
                  </a:ext>
                </a:extLst>
              </p:cNvPr>
              <p:cNvSpPr txBox="1"/>
              <p:nvPr/>
            </p:nvSpPr>
            <p:spPr>
              <a:xfrm>
                <a:off x="212786" y="2912860"/>
                <a:ext cx="11812436" cy="1943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altLang="zh-TW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4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TW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zh-TW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4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f>
                        <m:fPr>
                          <m:ctrlPr>
                            <a:rPr lang="en-US" altLang="zh-TW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altLang="zh-TW" sz="4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4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4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TW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4000" dirty="0">
                  <a:solidFill>
                    <a:schemeClr val="tx1"/>
                  </a:solidFill>
                </a:endParaRPr>
              </a:p>
              <a:p>
                <a:endParaRPr lang="zh-TW" alt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2DC9BEC9-7914-7120-4133-51F7974874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86" y="2912860"/>
                <a:ext cx="11812436" cy="19431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>
            <a:extLst>
              <a:ext uri="{FF2B5EF4-FFF2-40B4-BE49-F238E27FC236}">
                <a16:creationId xmlns:a16="http://schemas.microsoft.com/office/drawing/2014/main" id="{62A8FF4F-CEF3-350E-9F29-D4FF03694280}"/>
              </a:ext>
            </a:extLst>
          </p:cNvPr>
          <p:cNvSpPr txBox="1"/>
          <p:nvPr/>
        </p:nvSpPr>
        <p:spPr>
          <a:xfrm>
            <a:off x="4624480" y="4607746"/>
            <a:ext cx="324209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擴散係數</a:t>
            </a:r>
            <a:endParaRPr lang="en-US" altLang="zh-TW" sz="3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en-US" altLang="zh-TW" sz="2000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Mass Diffusivity</a:t>
            </a:r>
            <a:endParaRPr lang="zh-TW" altLang="en-US" sz="2000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290FBC1E-C66D-2169-8DAD-765CE9EEBA00}"/>
              </a:ext>
            </a:extLst>
          </p:cNvPr>
          <p:cNvSpPr txBox="1"/>
          <p:nvPr/>
        </p:nvSpPr>
        <p:spPr>
          <a:xfrm>
            <a:off x="4497958" y="1644578"/>
            <a:ext cx="324209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擴散方程</a:t>
            </a:r>
            <a:endParaRPr lang="en-US" altLang="zh-TW" sz="32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en-US" altLang="zh-TW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Diffusion Equation</a:t>
            </a:r>
            <a:endParaRPr lang="zh-TW" altLang="en-US" sz="2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07598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8E31A7-6413-34A3-9337-489A748CA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061BFA8-5017-7732-0C0C-651CAB464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Einstein’s Theory</a:t>
            </a:r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04E8F27B-6966-6517-E73F-236BA4A30F83}"/>
                  </a:ext>
                </a:extLst>
              </p:cNvPr>
              <p:cNvSpPr txBox="1"/>
              <p:nvPr/>
            </p:nvSpPr>
            <p:spPr>
              <a:xfrm>
                <a:off x="580847" y="2671320"/>
                <a:ext cx="11846942" cy="1348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𝜕𝜌</m:t>
                          </m:r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TW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zh-TW" sz="3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f>
                        <m:fPr>
                          <m:ctrlPr>
                            <a:rPr lang="en-US" altLang="zh-TW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altLang="zh-TW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TW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en-US" altLang="zh-TW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zh-TW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sz="3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sz="3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zh-TW" sz="3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zh-TW" sz="3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𝐷𝑡</m:t>
                              </m:r>
                            </m:e>
                          </m:rad>
                        </m:den>
                      </m:f>
                      <m:func>
                        <m:funcPr>
                          <m:ctrlPr>
                            <a:rPr lang="en-US" altLang="zh-TW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36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3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3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sz="3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TW" sz="3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3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TW" sz="36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TW" sz="3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altLang="zh-TW" sz="3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𝐷𝑡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04E8F27B-6966-6517-E73F-236BA4A30F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47" y="2671320"/>
                <a:ext cx="11846942" cy="13482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12456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14414-9080-BEE8-5951-25CD8AE99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DD5B03-B277-672F-11E5-BB755029C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Einstein’s Theory</a:t>
            </a:r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0DBDEEEE-CDD9-C0A0-6C10-664C309FC083}"/>
                  </a:ext>
                </a:extLst>
              </p:cNvPr>
              <p:cNvSpPr txBox="1"/>
              <p:nvPr/>
            </p:nvSpPr>
            <p:spPr>
              <a:xfrm>
                <a:off x="905772" y="2338149"/>
                <a:ext cx="4859545" cy="1069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zh-TW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zh-TW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zh-TW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𝐷𝑡</m:t>
                              </m:r>
                            </m:e>
                          </m:rad>
                        </m:den>
                      </m:f>
                      <m:func>
                        <m:funcPr>
                          <m:ctrlPr>
                            <a:rPr lang="en-US" altLang="zh-TW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TW" sz="2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TW" sz="2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TW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altLang="zh-TW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𝐷𝑡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0DBDEEEE-CDD9-C0A0-6C10-664C309FC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772" y="2338149"/>
                <a:ext cx="4859545" cy="10691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>
            <a:extLst>
              <a:ext uri="{FF2B5EF4-FFF2-40B4-BE49-F238E27FC236}">
                <a16:creationId xmlns:a16="http://schemas.microsoft.com/office/drawing/2014/main" id="{97BDA6DD-2DD6-D6ED-F883-B2A815908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35170"/>
            <a:ext cx="5866618" cy="3949621"/>
          </a:xfrm>
          <a:prstGeom prst="rect">
            <a:avLst/>
          </a:prstGeom>
        </p:spPr>
      </p:pic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BB55DE9E-887A-9AEC-114D-E91245F65644}"/>
              </a:ext>
            </a:extLst>
          </p:cNvPr>
          <p:cNvCxnSpPr/>
          <p:nvPr/>
        </p:nvCxnSpPr>
        <p:spPr>
          <a:xfrm>
            <a:off x="6147758" y="4984791"/>
            <a:ext cx="581486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8F158F0B-DA86-0566-60DB-EA7AAFF54477}"/>
              </a:ext>
            </a:extLst>
          </p:cNvPr>
          <p:cNvCxnSpPr>
            <a:cxnSpLocks/>
          </p:cNvCxnSpPr>
          <p:nvPr/>
        </p:nvCxnSpPr>
        <p:spPr>
          <a:xfrm flipV="1">
            <a:off x="6346822" y="622701"/>
            <a:ext cx="0" cy="463653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A292A245-F162-19D0-D055-49107E48DEC3}"/>
              </a:ext>
            </a:extLst>
          </p:cNvPr>
          <p:cNvCxnSpPr>
            <a:cxnSpLocks/>
          </p:cNvCxnSpPr>
          <p:nvPr/>
        </p:nvCxnSpPr>
        <p:spPr>
          <a:xfrm>
            <a:off x="7936302" y="5538159"/>
            <a:ext cx="2254370" cy="0"/>
          </a:xfrm>
          <a:prstGeom prst="straightConnector1">
            <a:avLst/>
          </a:prstGeom>
          <a:ln w="76200">
            <a:solidFill>
              <a:srgbClr val="7F7F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EFF82D5B-75A1-DCEB-5C77-B3F868E8CEE1}"/>
                  </a:ext>
                </a:extLst>
              </p:cNvPr>
              <p:cNvSpPr txBox="1"/>
              <p:nvPr/>
            </p:nvSpPr>
            <p:spPr>
              <a:xfrm>
                <a:off x="6599536" y="5771071"/>
                <a:ext cx="4859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800" b="1" i="1" smtClean="0">
                          <a:solidFill>
                            <a:srgbClr val="7F7F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800" b="1" i="1" smtClean="0">
                          <a:solidFill>
                            <a:srgbClr val="7F7FFF"/>
                          </a:solidFill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altLang="zh-TW" sz="2800" b="1" i="1" smtClean="0">
                          <a:solidFill>
                            <a:srgbClr val="7F7FFF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TW" sz="2800" b="1" i="1" smtClean="0">
                          <a:solidFill>
                            <a:srgbClr val="7F7FFF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TW" sz="2800" b="1" i="1" smtClean="0">
                          <a:solidFill>
                            <a:srgbClr val="7F7FFF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TW" sz="2800" b="1" i="1" smtClean="0">
                          <a:solidFill>
                            <a:srgbClr val="7F7FFF"/>
                          </a:solidFill>
                          <a:latin typeface="Cambria Math" panose="02040503050406030204" pitchFamily="18" charset="0"/>
                        </a:rPr>
                        <m:t>𝝈</m:t>
                      </m:r>
                    </m:oMath>
                  </m:oMathPara>
                </a14:m>
                <a:endParaRPr lang="zh-TW" altLang="en-US" sz="2800" b="1" dirty="0">
                  <a:solidFill>
                    <a:srgbClr val="7F7FFF"/>
                  </a:solidFill>
                </a:endParaRPr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EFF82D5B-75A1-DCEB-5C77-B3F868E8CE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536" y="5771071"/>
                <a:ext cx="485954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C4E58624-82FF-B949-AACE-05397665F279}"/>
                  </a:ext>
                </a:extLst>
              </p:cNvPr>
              <p:cNvSpPr txBox="1"/>
              <p:nvPr/>
            </p:nvSpPr>
            <p:spPr>
              <a:xfrm>
                <a:off x="6285784" y="517700"/>
                <a:ext cx="17597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𝝆</m:t>
                      </m:r>
                      <m:r>
                        <a:rPr lang="en-US" altLang="zh-TW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TW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TW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altLang="zh-TW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C4E58624-82FF-B949-AACE-05397665F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784" y="517700"/>
                <a:ext cx="175978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D494BC56-A1A4-E116-E18A-F173148B5B7D}"/>
                  </a:ext>
                </a:extLst>
              </p:cNvPr>
              <p:cNvSpPr txBox="1"/>
              <p:nvPr/>
            </p:nvSpPr>
            <p:spPr>
              <a:xfrm>
                <a:off x="10913071" y="4278587"/>
                <a:ext cx="17597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zh-TW" alt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D494BC56-A1A4-E116-E18A-F173148B5B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3071" y="4278587"/>
                <a:ext cx="175978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CE67B378-CADA-AF79-03A1-B71834607FFF}"/>
                  </a:ext>
                </a:extLst>
              </p:cNvPr>
              <p:cNvSpPr txBox="1"/>
              <p:nvPr/>
            </p:nvSpPr>
            <p:spPr>
              <a:xfrm>
                <a:off x="905772" y="4253996"/>
                <a:ext cx="4859545" cy="572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altLang="zh-TW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altLang="zh-TW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𝑫𝒕</m:t>
                          </m:r>
                        </m:e>
                      </m:rad>
                      <m:r>
                        <a:rPr lang="en-US" altLang="zh-TW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rad>
                        <m:radPr>
                          <m:degHide m:val="on"/>
                          <m:ctrlPr>
                            <a:rPr lang="en-US" altLang="zh-TW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rad>
                    </m:oMath>
                  </m:oMathPara>
                </a14:m>
                <a:endParaRPr lang="zh-TW" alt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CE67B378-CADA-AF79-03A1-B71834607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772" y="4253996"/>
                <a:ext cx="4859545" cy="5724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59827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B6370-80DF-9871-9B12-F0AE4082E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DF5A8C-4078-C227-60BC-6D0C476DA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Einstein’s Theory: </a:t>
            </a:r>
            <a:r>
              <a:rPr lang="zh-TW" altLang="en-US" b="1" dirty="0"/>
              <a:t>實驗驗證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39419192-26F4-4F10-2AC1-AD91195ADC18}"/>
                  </a:ext>
                </a:extLst>
              </p:cNvPr>
              <p:cNvSpPr txBox="1"/>
              <p:nvPr/>
            </p:nvSpPr>
            <p:spPr>
              <a:xfrm>
                <a:off x="588032" y="2600695"/>
                <a:ext cx="11015932" cy="1080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𝜕𝜌</m:t>
                          </m:r>
                          <m:r>
                            <a:rPr lang="en-US" altLang="zh-TW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TW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zh-TW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3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f>
                        <m:fPr>
                          <m:ctrlPr>
                            <a:rPr lang="en-US" altLang="zh-TW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altLang="zh-TW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TW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TW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  <m:d>
                            <m:dPr>
                              <m:ctrlPr>
                                <a:rPr lang="en-US" altLang="zh-TW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altLang="zh-TW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TW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altLang="zh-TW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altLang="zh-TW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TW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f>
                        <m:fPr>
                          <m:ctrlPr>
                            <a:rPr lang="en-US" altLang="zh-TW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𝜕𝜌</m:t>
                          </m:r>
                          <m:r>
                            <a:rPr lang="en-US" altLang="zh-TW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TW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zh-TW" alt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39419192-26F4-4F10-2AC1-AD91195AD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32" y="2600695"/>
                <a:ext cx="11015932" cy="108048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矩形 18">
            <a:extLst>
              <a:ext uri="{FF2B5EF4-FFF2-40B4-BE49-F238E27FC236}">
                <a16:creationId xmlns:a16="http://schemas.microsoft.com/office/drawing/2014/main" id="{A695851B-6F8B-7A5D-A654-E888622BEF34}"/>
              </a:ext>
            </a:extLst>
          </p:cNvPr>
          <p:cNvSpPr/>
          <p:nvPr/>
        </p:nvSpPr>
        <p:spPr>
          <a:xfrm>
            <a:off x="2041585" y="4148270"/>
            <a:ext cx="8273811" cy="148949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B464360D-DD6E-4FBC-C06D-1059FB5B73E4}"/>
              </a:ext>
            </a:extLst>
          </p:cNvPr>
          <p:cNvSpPr/>
          <p:nvPr/>
        </p:nvSpPr>
        <p:spPr>
          <a:xfrm>
            <a:off x="5233358" y="4157933"/>
            <a:ext cx="1708031" cy="14894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DD47BFBD-9323-CAA1-7F66-8236943B1644}"/>
                  </a:ext>
                </a:extLst>
              </p:cNvPr>
              <p:cNvSpPr txBox="1"/>
              <p:nvPr/>
            </p:nvSpPr>
            <p:spPr>
              <a:xfrm>
                <a:off x="4803475" y="5589917"/>
                <a:ext cx="9992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DD47BFBD-9323-CAA1-7F66-8236943B1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475" y="5589917"/>
                <a:ext cx="99922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34620558-DD99-19C2-3B83-32F6E0ABF68E}"/>
                  </a:ext>
                </a:extLst>
              </p:cNvPr>
              <p:cNvSpPr txBox="1"/>
              <p:nvPr/>
            </p:nvSpPr>
            <p:spPr>
              <a:xfrm>
                <a:off x="6020878" y="5611100"/>
                <a:ext cx="184102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zh-TW" alt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34620558-DD99-19C2-3B83-32F6E0ABF6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0878" y="5611100"/>
                <a:ext cx="1841022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箭號: 向右 29">
            <a:extLst>
              <a:ext uri="{FF2B5EF4-FFF2-40B4-BE49-F238E27FC236}">
                <a16:creationId xmlns:a16="http://schemas.microsoft.com/office/drawing/2014/main" id="{6F4DDC0E-D0DA-AE80-AA1E-C4DBF46A6EA2}"/>
              </a:ext>
            </a:extLst>
          </p:cNvPr>
          <p:cNvSpPr/>
          <p:nvPr/>
        </p:nvSpPr>
        <p:spPr>
          <a:xfrm>
            <a:off x="4623758" y="4514491"/>
            <a:ext cx="437072" cy="66710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箭號: 向右 31">
            <a:extLst>
              <a:ext uri="{FF2B5EF4-FFF2-40B4-BE49-F238E27FC236}">
                <a16:creationId xmlns:a16="http://schemas.microsoft.com/office/drawing/2014/main" id="{1FCAE79B-4EDD-C6AD-6609-F2BD411956AC}"/>
              </a:ext>
            </a:extLst>
          </p:cNvPr>
          <p:cNvSpPr/>
          <p:nvPr/>
        </p:nvSpPr>
        <p:spPr>
          <a:xfrm>
            <a:off x="7152736" y="4511615"/>
            <a:ext cx="437072" cy="66710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687FD277-315A-0863-3851-D86D410AD8B4}"/>
                  </a:ext>
                </a:extLst>
              </p:cNvPr>
              <p:cNvSpPr txBox="1"/>
              <p:nvPr/>
            </p:nvSpPr>
            <p:spPr>
              <a:xfrm>
                <a:off x="5206041" y="4511615"/>
                <a:ext cx="184102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altLang="zh-TW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TW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687FD277-315A-0863-3851-D86D410AD8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6041" y="4511615"/>
                <a:ext cx="1841022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33B556A0-7DD5-DB36-297E-B1470DEC575F}"/>
                  </a:ext>
                </a:extLst>
              </p:cNvPr>
              <p:cNvSpPr txBox="1"/>
              <p:nvPr/>
            </p:nvSpPr>
            <p:spPr>
              <a:xfrm>
                <a:off x="2822275" y="4515276"/>
                <a:ext cx="184102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32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altLang="zh-TW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zh-TW" alt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33B556A0-7DD5-DB36-297E-B1470DEC5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275" y="4515276"/>
                <a:ext cx="1841022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8F936B6C-1000-FE4A-74CB-8C241DDD0149}"/>
                  </a:ext>
                </a:extLst>
              </p:cNvPr>
              <p:cNvSpPr txBox="1"/>
              <p:nvPr/>
            </p:nvSpPr>
            <p:spPr>
              <a:xfrm>
                <a:off x="7674995" y="4468214"/>
                <a:ext cx="26404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32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altLang="zh-TW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altLang="zh-TW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zh-TW" alt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7" name="文字方塊 36">
                <a:extLst>
                  <a:ext uri="{FF2B5EF4-FFF2-40B4-BE49-F238E27FC236}">
                    <a16:creationId xmlns:a16="http://schemas.microsoft.com/office/drawing/2014/main" id="{8F936B6C-1000-FE4A-74CB-8C241DDD0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995" y="4468214"/>
                <a:ext cx="2640401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62A12700-B6B5-10A2-5918-3A68DC9B120C}"/>
                  </a:ext>
                </a:extLst>
              </p:cNvPr>
              <p:cNvSpPr txBox="1"/>
              <p:nvPr/>
            </p:nvSpPr>
            <p:spPr>
              <a:xfrm>
                <a:off x="1959093" y="1667989"/>
                <a:ext cx="82738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32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altLang="zh-TW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en-US" altLang="zh-TW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altLang="zh-TW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altLang="zh-TW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en-US" altLang="zh-TW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zh-TW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altLang="zh-TW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zh-TW" alt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62A12700-B6B5-10A2-5918-3A68DC9B12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093" y="1667989"/>
                <a:ext cx="8273811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8920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EBAB04-B075-477E-BCF4-6526D308E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>
            <a:extLst>
              <a:ext uri="{FF2B5EF4-FFF2-40B4-BE49-F238E27FC236}">
                <a16:creationId xmlns:a16="http://schemas.microsoft.com/office/drawing/2014/main" id="{15A2462E-8101-2FD5-05A4-8C3A272A3E57}"/>
              </a:ext>
            </a:extLst>
          </p:cNvPr>
          <p:cNvSpPr/>
          <p:nvPr/>
        </p:nvSpPr>
        <p:spPr>
          <a:xfrm>
            <a:off x="1017917" y="2283126"/>
            <a:ext cx="2455641" cy="3571334"/>
          </a:xfrm>
          <a:prstGeom prst="rect">
            <a:avLst/>
          </a:prstGeom>
          <a:solidFill>
            <a:srgbClr val="DCE5F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A5A062D-FAF9-F19A-2F8B-A6A727E17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Einstein’s Theory: </a:t>
            </a:r>
            <a:r>
              <a:rPr lang="zh-TW" altLang="en-US" b="1" dirty="0"/>
              <a:t>實驗驗證</a:t>
            </a:r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60637750-E8A5-A0C3-F1A5-9C53314C7843}"/>
              </a:ext>
            </a:extLst>
          </p:cNvPr>
          <p:cNvCxnSpPr>
            <a:cxnSpLocks/>
          </p:cNvCxnSpPr>
          <p:nvPr/>
        </p:nvCxnSpPr>
        <p:spPr>
          <a:xfrm>
            <a:off x="1017917" y="2081842"/>
            <a:ext cx="0" cy="378412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AFCF1BDA-FCB1-B3C8-3ACC-8FD57AA482B2}"/>
              </a:ext>
            </a:extLst>
          </p:cNvPr>
          <p:cNvCxnSpPr>
            <a:cxnSpLocks/>
          </p:cNvCxnSpPr>
          <p:nvPr/>
        </p:nvCxnSpPr>
        <p:spPr>
          <a:xfrm flipH="1">
            <a:off x="1000664" y="5854460"/>
            <a:ext cx="252466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7FA3BFBB-1078-3F7F-FB94-790FAC316105}"/>
              </a:ext>
            </a:extLst>
          </p:cNvPr>
          <p:cNvCxnSpPr>
            <a:cxnSpLocks/>
          </p:cNvCxnSpPr>
          <p:nvPr/>
        </p:nvCxnSpPr>
        <p:spPr>
          <a:xfrm>
            <a:off x="3499449" y="2099095"/>
            <a:ext cx="0" cy="378412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橢圓 20">
            <a:extLst>
              <a:ext uri="{FF2B5EF4-FFF2-40B4-BE49-F238E27FC236}">
                <a16:creationId xmlns:a16="http://schemas.microsoft.com/office/drawing/2014/main" id="{A18B5B23-3876-438A-62A2-84244941FB34}"/>
              </a:ext>
            </a:extLst>
          </p:cNvPr>
          <p:cNvSpPr/>
          <p:nvPr/>
        </p:nvSpPr>
        <p:spPr>
          <a:xfrm>
            <a:off x="1909313" y="3559834"/>
            <a:ext cx="707366" cy="70736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E0171EC1-26FE-1E6B-F91C-941744F0D7AD}"/>
              </a:ext>
            </a:extLst>
          </p:cNvPr>
          <p:cNvCxnSpPr/>
          <p:nvPr/>
        </p:nvCxnSpPr>
        <p:spPr>
          <a:xfrm>
            <a:off x="1627518" y="3559834"/>
            <a:ext cx="0" cy="82238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D570DFBF-0432-98E6-F323-A0C7A24E112C}"/>
                  </a:ext>
                </a:extLst>
              </p:cNvPr>
              <p:cNvSpPr txBox="1"/>
              <p:nvPr/>
            </p:nvSpPr>
            <p:spPr>
              <a:xfrm>
                <a:off x="856891" y="3651907"/>
                <a:ext cx="9575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zh-TW" alt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BC4CDFBB-F036-C61A-F2CF-5F4744523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891" y="3651907"/>
                <a:ext cx="957533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00B53448-2CED-1356-27E9-561BFAA73941}"/>
              </a:ext>
            </a:extLst>
          </p:cNvPr>
          <p:cNvCxnSpPr>
            <a:cxnSpLocks/>
          </p:cNvCxnSpPr>
          <p:nvPr/>
        </p:nvCxnSpPr>
        <p:spPr>
          <a:xfrm>
            <a:off x="2262996" y="3913517"/>
            <a:ext cx="0" cy="1095555"/>
          </a:xfrm>
          <a:prstGeom prst="straightConnector1">
            <a:avLst/>
          </a:prstGeom>
          <a:ln w="76200">
            <a:solidFill>
              <a:srgbClr val="0101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AECAFB7F-089C-F746-9CA3-F22471F51A9A}"/>
                  </a:ext>
                </a:extLst>
              </p:cNvPr>
              <p:cNvSpPr txBox="1"/>
              <p:nvPr/>
            </p:nvSpPr>
            <p:spPr>
              <a:xfrm>
                <a:off x="1814424" y="5009072"/>
                <a:ext cx="9575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800" b="1" i="1" smtClean="0">
                          <a:solidFill>
                            <a:srgbClr val="0101FF"/>
                          </a:solidFill>
                          <a:latin typeface="Cambria Math" panose="02040503050406030204" pitchFamily="18" charset="0"/>
                        </a:rPr>
                        <m:t>𝒎𝒈</m:t>
                      </m:r>
                    </m:oMath>
                  </m:oMathPara>
                </a14:m>
                <a:endParaRPr lang="zh-TW" altLang="en-US" sz="2800" b="1" dirty="0">
                  <a:solidFill>
                    <a:srgbClr val="0101FF"/>
                  </a:solidFill>
                </a:endParaRPr>
              </a:p>
            </p:txBody>
          </p:sp>
        </mc:Choice>
        <mc:Fallback xmlns="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4A4C8FDB-5247-3E00-1E18-1F2C3AB9B8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424" y="5009072"/>
                <a:ext cx="95753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23104BAF-4A97-71E6-E811-6F33B3D829D6}"/>
              </a:ext>
            </a:extLst>
          </p:cNvPr>
          <p:cNvCxnSpPr>
            <a:cxnSpLocks/>
          </p:cNvCxnSpPr>
          <p:nvPr/>
        </p:nvCxnSpPr>
        <p:spPr>
          <a:xfrm flipV="1">
            <a:off x="2268747" y="2817964"/>
            <a:ext cx="0" cy="109440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515BA3B9-7E20-B2BA-0F24-04B8FEA9B084}"/>
                  </a:ext>
                </a:extLst>
              </p:cNvPr>
              <p:cNvSpPr txBox="1"/>
              <p:nvPr/>
            </p:nvSpPr>
            <p:spPr>
              <a:xfrm>
                <a:off x="1224953" y="2381301"/>
                <a:ext cx="22486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altLang="zh-TW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altLang="zh-TW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𝝅𝜼</m:t>
                      </m:r>
                      <m:r>
                        <a:rPr lang="en-US" altLang="zh-TW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𝒓𝒗</m:t>
                      </m:r>
                    </m:oMath>
                  </m:oMathPara>
                </a14:m>
                <a:endParaRPr lang="zh-TW" altLang="en-US" sz="20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515BA3B9-7E20-B2BA-0F24-04B8FEA9B0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953" y="2381301"/>
                <a:ext cx="224860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BC861557-289E-5FAD-8E8F-8FA32F52A9D2}"/>
              </a:ext>
            </a:extLst>
          </p:cNvPr>
          <p:cNvSpPr/>
          <p:nvPr/>
        </p:nvSpPr>
        <p:spPr>
          <a:xfrm>
            <a:off x="3982527" y="2120795"/>
            <a:ext cx="3180272" cy="1259248"/>
          </a:xfrm>
          <a:prstGeom prst="rect">
            <a:avLst/>
          </a:prstGeom>
          <a:solidFill>
            <a:srgbClr val="FFC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E74279B3-235D-9C91-CDC6-637891BFAB48}"/>
                  </a:ext>
                </a:extLst>
              </p:cNvPr>
              <p:cNvSpPr txBox="1"/>
              <p:nvPr/>
            </p:nvSpPr>
            <p:spPr>
              <a:xfrm>
                <a:off x="4050101" y="2283125"/>
                <a:ext cx="3045123" cy="878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𝑚𝑔h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zh-TW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32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TW" sz="32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E74279B3-235D-9C91-CDC6-637891BFA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101" y="2283125"/>
                <a:ext cx="3045123" cy="8783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>
            <a:extLst>
              <a:ext uri="{FF2B5EF4-FFF2-40B4-BE49-F238E27FC236}">
                <a16:creationId xmlns:a16="http://schemas.microsoft.com/office/drawing/2014/main" id="{66AEDD18-504D-B375-0686-3A5CC9D89DE5}"/>
              </a:ext>
            </a:extLst>
          </p:cNvPr>
          <p:cNvSpPr txBox="1"/>
          <p:nvPr/>
        </p:nvSpPr>
        <p:spPr>
          <a:xfrm>
            <a:off x="3880446" y="1532212"/>
            <a:ext cx="21422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實驗結果</a:t>
            </a:r>
            <a:endParaRPr lang="en-US" altLang="zh-TW" sz="2800" b="1" dirty="0">
              <a:solidFill>
                <a:schemeClr val="accent2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16962B28-4389-FADF-1EBC-B01DBB10426E}"/>
                  </a:ext>
                </a:extLst>
              </p:cNvPr>
              <p:cNvSpPr txBox="1"/>
              <p:nvPr/>
            </p:nvSpPr>
            <p:spPr>
              <a:xfrm>
                <a:off x="3982526" y="3659953"/>
                <a:ext cx="7668883" cy="1128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𝐷</m:t>
                      </m:r>
                      <m:f>
                        <m:f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𝜕𝜌</m:t>
                          </m:r>
                          <m:d>
                            <m:dPr>
                              <m:ctrlP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num>
                        <m:den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𝑚𝑔𝐷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16962B28-4389-FADF-1EBC-B01DBB1042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526" y="3659953"/>
                <a:ext cx="7668883" cy="11285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0369B9D1-265B-D928-DC69-CA32A3357DC5}"/>
                  </a:ext>
                </a:extLst>
              </p:cNvPr>
              <p:cNvSpPr txBox="1"/>
              <p:nvPr/>
            </p:nvSpPr>
            <p:spPr>
              <a:xfrm>
                <a:off x="3922130" y="4947517"/>
                <a:ext cx="44684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zh-TW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altLang="zh-TW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altLang="zh-TW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altLang="zh-TW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altLang="zh-TW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0369B9D1-265B-D928-DC69-CA32A3357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130" y="4947517"/>
                <a:ext cx="4468496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>
            <a:extLst>
              <a:ext uri="{FF2B5EF4-FFF2-40B4-BE49-F238E27FC236}">
                <a16:creationId xmlns:a16="http://schemas.microsoft.com/office/drawing/2014/main" id="{A666066A-FA37-0F11-A62B-3D538689CC72}"/>
              </a:ext>
            </a:extLst>
          </p:cNvPr>
          <p:cNvSpPr/>
          <p:nvPr/>
        </p:nvSpPr>
        <p:spPr>
          <a:xfrm>
            <a:off x="7421592" y="2120795"/>
            <a:ext cx="4446557" cy="1259248"/>
          </a:xfrm>
          <a:prstGeom prst="rect">
            <a:avLst/>
          </a:prstGeom>
          <a:solidFill>
            <a:schemeClr val="accent6">
              <a:lumMod val="40000"/>
              <a:lumOff val="60000"/>
              <a:alpha val="27059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0D6687FB-D095-9B5B-B6F3-242AE4A3F0B9}"/>
                  </a:ext>
                </a:extLst>
              </p:cNvPr>
              <p:cNvSpPr txBox="1"/>
              <p:nvPr/>
            </p:nvSpPr>
            <p:spPr>
              <a:xfrm>
                <a:off x="7421593" y="2256172"/>
                <a:ext cx="4547558" cy="1027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𝜇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𝑅𝑇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⟨</m:t>
                          </m:r>
                          <m:sSup>
                            <m:sSup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⟩</m:t>
                          </m:r>
                        </m:num>
                        <m:den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0D6687FB-D095-9B5B-B6F3-242AE4A3F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1593" y="2256172"/>
                <a:ext cx="4547558" cy="10273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字方塊 15">
            <a:extLst>
              <a:ext uri="{FF2B5EF4-FFF2-40B4-BE49-F238E27FC236}">
                <a16:creationId xmlns:a16="http://schemas.microsoft.com/office/drawing/2014/main" id="{BE037EE1-2272-ECF4-6A6C-58B5343621B1}"/>
              </a:ext>
            </a:extLst>
          </p:cNvPr>
          <p:cNvSpPr txBox="1"/>
          <p:nvPr/>
        </p:nvSpPr>
        <p:spPr>
          <a:xfrm>
            <a:off x="7319512" y="1532212"/>
            <a:ext cx="21422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理論驗證</a:t>
            </a:r>
            <a:endParaRPr lang="en-US" altLang="zh-TW" sz="2800" b="1" dirty="0">
              <a:solidFill>
                <a:srgbClr val="00B05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8404939"/>
      </p:ext>
    </p:extLst>
  </p:cSld>
  <p:clrMapOvr>
    <a:masterClrMapping/>
  </p:clrMapOvr>
  <p:transition spd="med">
    <p:push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D319B7-B1FF-CCDA-1EBD-EC002AD4F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>
            <a:extLst>
              <a:ext uri="{FF2B5EF4-FFF2-40B4-BE49-F238E27FC236}">
                <a16:creationId xmlns:a16="http://schemas.microsoft.com/office/drawing/2014/main" id="{1B4D1544-7F86-D47A-E0E5-01151FFF31A1}"/>
              </a:ext>
            </a:extLst>
          </p:cNvPr>
          <p:cNvSpPr/>
          <p:nvPr/>
        </p:nvSpPr>
        <p:spPr>
          <a:xfrm>
            <a:off x="1017917" y="2283126"/>
            <a:ext cx="2455641" cy="3571334"/>
          </a:xfrm>
          <a:prstGeom prst="rect">
            <a:avLst/>
          </a:prstGeom>
          <a:solidFill>
            <a:srgbClr val="DCE5F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8BD4983-C9F7-F497-7508-8DC0D8A75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Einstein’s Theory: </a:t>
            </a:r>
            <a:r>
              <a:rPr lang="zh-TW" altLang="en-US" b="1" dirty="0"/>
              <a:t>實驗驗證</a:t>
            </a:r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2875408A-0C19-DA41-AA9A-89ECC727FD59}"/>
              </a:ext>
            </a:extLst>
          </p:cNvPr>
          <p:cNvCxnSpPr>
            <a:cxnSpLocks/>
          </p:cNvCxnSpPr>
          <p:nvPr/>
        </p:nvCxnSpPr>
        <p:spPr>
          <a:xfrm>
            <a:off x="1017917" y="2081842"/>
            <a:ext cx="0" cy="378412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3492094B-B511-7CA1-BBFB-FAFC98A50BF8}"/>
              </a:ext>
            </a:extLst>
          </p:cNvPr>
          <p:cNvCxnSpPr>
            <a:cxnSpLocks/>
          </p:cNvCxnSpPr>
          <p:nvPr/>
        </p:nvCxnSpPr>
        <p:spPr>
          <a:xfrm flipH="1">
            <a:off x="1000664" y="5854460"/>
            <a:ext cx="252466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A294B932-31C8-E5A8-94D3-370F5D73D1CC}"/>
              </a:ext>
            </a:extLst>
          </p:cNvPr>
          <p:cNvCxnSpPr>
            <a:cxnSpLocks/>
          </p:cNvCxnSpPr>
          <p:nvPr/>
        </p:nvCxnSpPr>
        <p:spPr>
          <a:xfrm>
            <a:off x="3499449" y="2099095"/>
            <a:ext cx="0" cy="378412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橢圓 20">
            <a:extLst>
              <a:ext uri="{FF2B5EF4-FFF2-40B4-BE49-F238E27FC236}">
                <a16:creationId xmlns:a16="http://schemas.microsoft.com/office/drawing/2014/main" id="{EC4725E4-1BE4-5D39-509A-8E5F7F85A2AE}"/>
              </a:ext>
            </a:extLst>
          </p:cNvPr>
          <p:cNvSpPr/>
          <p:nvPr/>
        </p:nvSpPr>
        <p:spPr>
          <a:xfrm>
            <a:off x="1909313" y="3559834"/>
            <a:ext cx="707366" cy="70736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12A8164B-8529-6ED7-0FE5-051E4B9935A7}"/>
              </a:ext>
            </a:extLst>
          </p:cNvPr>
          <p:cNvCxnSpPr/>
          <p:nvPr/>
        </p:nvCxnSpPr>
        <p:spPr>
          <a:xfrm>
            <a:off x="1627518" y="3559834"/>
            <a:ext cx="0" cy="82238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3C39F749-294C-73CC-51FD-9A12D0F032B7}"/>
                  </a:ext>
                </a:extLst>
              </p:cNvPr>
              <p:cNvSpPr txBox="1"/>
              <p:nvPr/>
            </p:nvSpPr>
            <p:spPr>
              <a:xfrm>
                <a:off x="856891" y="3651907"/>
                <a:ext cx="9575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zh-TW" alt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BC4CDFBB-F036-C61A-F2CF-5F4744523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891" y="3651907"/>
                <a:ext cx="957533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B4500318-29ED-73ED-BA04-2FD9B8E359CF}"/>
              </a:ext>
            </a:extLst>
          </p:cNvPr>
          <p:cNvCxnSpPr>
            <a:cxnSpLocks/>
          </p:cNvCxnSpPr>
          <p:nvPr/>
        </p:nvCxnSpPr>
        <p:spPr>
          <a:xfrm>
            <a:off x="2262996" y="3913517"/>
            <a:ext cx="0" cy="1095555"/>
          </a:xfrm>
          <a:prstGeom prst="straightConnector1">
            <a:avLst/>
          </a:prstGeom>
          <a:ln w="76200">
            <a:solidFill>
              <a:srgbClr val="0101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D4CB7559-8F44-A6D8-A331-1A1F6B9FA4F0}"/>
                  </a:ext>
                </a:extLst>
              </p:cNvPr>
              <p:cNvSpPr txBox="1"/>
              <p:nvPr/>
            </p:nvSpPr>
            <p:spPr>
              <a:xfrm>
                <a:off x="1814424" y="5009072"/>
                <a:ext cx="9575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800" b="1" i="1" smtClean="0">
                          <a:solidFill>
                            <a:srgbClr val="0101FF"/>
                          </a:solidFill>
                          <a:latin typeface="Cambria Math" panose="02040503050406030204" pitchFamily="18" charset="0"/>
                        </a:rPr>
                        <m:t>𝒎𝒈</m:t>
                      </m:r>
                    </m:oMath>
                  </m:oMathPara>
                </a14:m>
                <a:endParaRPr lang="zh-TW" altLang="en-US" sz="2800" b="1" dirty="0">
                  <a:solidFill>
                    <a:srgbClr val="0101FF"/>
                  </a:solidFill>
                </a:endParaRPr>
              </a:p>
            </p:txBody>
          </p:sp>
        </mc:Choice>
        <mc:Fallback xmlns="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4A4C8FDB-5247-3E00-1E18-1F2C3AB9B8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424" y="5009072"/>
                <a:ext cx="95753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8E7C5117-A247-390B-70DE-307EFD8767BE}"/>
              </a:ext>
            </a:extLst>
          </p:cNvPr>
          <p:cNvCxnSpPr>
            <a:cxnSpLocks/>
          </p:cNvCxnSpPr>
          <p:nvPr/>
        </p:nvCxnSpPr>
        <p:spPr>
          <a:xfrm flipV="1">
            <a:off x="2268747" y="2817964"/>
            <a:ext cx="0" cy="109440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EEF6168A-49D0-1134-C9A7-349DCE5FB866}"/>
                  </a:ext>
                </a:extLst>
              </p:cNvPr>
              <p:cNvSpPr txBox="1"/>
              <p:nvPr/>
            </p:nvSpPr>
            <p:spPr>
              <a:xfrm>
                <a:off x="1224953" y="2381301"/>
                <a:ext cx="22486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altLang="zh-TW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altLang="zh-TW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𝝅𝜼</m:t>
                      </m:r>
                      <m:r>
                        <a:rPr lang="en-US" altLang="zh-TW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𝒓𝒗</m:t>
                      </m:r>
                    </m:oMath>
                  </m:oMathPara>
                </a14:m>
                <a:endParaRPr lang="zh-TW" altLang="en-US" sz="20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EEF6168A-49D0-1134-C9A7-349DCE5FB8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953" y="2381301"/>
                <a:ext cx="224860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圖片 9">
            <a:extLst>
              <a:ext uri="{FF2B5EF4-FFF2-40B4-BE49-F238E27FC236}">
                <a16:creationId xmlns:a16="http://schemas.microsoft.com/office/drawing/2014/main" id="{4DFD0DDE-C3F9-BF41-5F75-665D3F5D90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2130" y="1578955"/>
            <a:ext cx="7769535" cy="447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6493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C26AC-D170-45FB-2A93-B41935D15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EE9443-CBBF-06D6-6A14-5097E2BEF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均值回歸 </a:t>
            </a:r>
            <a:r>
              <a:rPr lang="en-US" altLang="zh-TW" dirty="0"/>
              <a:t>Mean Reversion</a:t>
            </a:r>
            <a:endParaRPr lang="zh-TW" altLang="en-US" b="1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7E47984C-11AA-FCCD-95BE-5FE348E0F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479" y="1358900"/>
            <a:ext cx="5857041" cy="4908550"/>
          </a:xfrm>
          <a:prstGeom prst="rect">
            <a:avLst/>
          </a:prstGeom>
        </p:spPr>
      </p:pic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DBA6D1DB-9958-0F25-2A4C-D3374BFB8C19}"/>
              </a:ext>
            </a:extLst>
          </p:cNvPr>
          <p:cNvCxnSpPr/>
          <p:nvPr/>
        </p:nvCxnSpPr>
        <p:spPr>
          <a:xfrm>
            <a:off x="2914650" y="3628367"/>
            <a:ext cx="7429500" cy="0"/>
          </a:xfrm>
          <a:prstGeom prst="line">
            <a:avLst/>
          </a:prstGeom>
          <a:ln w="571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752E2BFA-3F19-3F7A-0B25-8CD03D5EC441}"/>
              </a:ext>
            </a:extLst>
          </p:cNvPr>
          <p:cNvSpPr txBox="1"/>
          <p:nvPr/>
        </p:nvSpPr>
        <p:spPr>
          <a:xfrm>
            <a:off x="7814812" y="2901947"/>
            <a:ext cx="26182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r"/>
            <a:r>
              <a:rPr lang="zh-TW" altLang="en-US" sz="28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平均值</a:t>
            </a:r>
            <a:endParaRPr lang="en-US" altLang="zh-TW" sz="2800" b="1" dirty="0">
              <a:solidFill>
                <a:srgbClr val="C000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19230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26E13-6800-2E90-E2B1-CB192F18B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0193BC-BD6B-BC13-3772-3B4893B6D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歷史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3B6E5CD-06FF-9B9E-2A2D-17A12DB8E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435" y="1428930"/>
            <a:ext cx="3342736" cy="200007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altLang="zh-TW" sz="2400" dirty="0">
                <a:cs typeface="Microsoft Himalaya" panose="01010100010101010101" pitchFamily="2" charset="0"/>
              </a:rPr>
              <a:t>1827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altLang="zh-TW" sz="2400" dirty="0">
                <a:cs typeface="Microsoft Himalaya" panose="01010100010101010101" pitchFamily="2" charset="0"/>
              </a:rPr>
              <a:t>Robert </a:t>
            </a:r>
            <a:r>
              <a:rPr lang="en-US" altLang="zh-TW" sz="2400" b="1" dirty="0">
                <a:cs typeface="Microsoft Himalaya" panose="01010100010101010101" pitchFamily="2" charset="0"/>
              </a:rPr>
              <a:t>Brown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zh-TW" altLang="en-US" sz="2400" dirty="0">
                <a:cs typeface="Microsoft Himalaya" panose="01010100010101010101" pitchFamily="2" charset="0"/>
              </a:rPr>
              <a:t>發現花粉在水中的</a:t>
            </a:r>
            <a:endParaRPr lang="en-US" altLang="zh-TW" sz="2400" dirty="0">
              <a:cs typeface="Microsoft Himalaya" panose="01010100010101010101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zh-TW" altLang="en-US" sz="2400" b="1" dirty="0">
                <a:cs typeface="Microsoft Himalaya" panose="01010100010101010101" pitchFamily="2" charset="0"/>
              </a:rPr>
              <a:t>布朗運動</a:t>
            </a:r>
            <a:endParaRPr lang="en-US" altLang="zh-TW" sz="2400" b="1" dirty="0">
              <a:cs typeface="Microsoft Himalaya" panose="01010100010101010101" pitchFamily="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ACD6A8B-0424-1B59-9D15-7BE5C2F2C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833" y="3505346"/>
            <a:ext cx="1960633" cy="270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7DE8CE90-5793-E6F1-D6CB-F0CB0CC4DB9F}"/>
              </a:ext>
            </a:extLst>
          </p:cNvPr>
          <p:cNvSpPr txBox="1">
            <a:spLocks/>
          </p:cNvSpPr>
          <p:nvPr/>
        </p:nvSpPr>
        <p:spPr>
          <a:xfrm>
            <a:off x="4083171" y="1352584"/>
            <a:ext cx="3342736" cy="2000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TW" sz="2400" dirty="0">
                <a:cs typeface="Microsoft Himalaya" panose="01010100010101010101" pitchFamily="2" charset="0"/>
              </a:rPr>
              <a:t>1900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TW" sz="2400" dirty="0">
                <a:cs typeface="Microsoft Himalaya" panose="01010100010101010101" pitchFamily="2" charset="0"/>
              </a:rPr>
              <a:t>Louis </a:t>
            </a:r>
            <a:r>
              <a:rPr lang="en-US" altLang="zh-TW" sz="2400" b="1" dirty="0">
                <a:cs typeface="Microsoft Himalaya" panose="01010100010101010101" pitchFamily="2" charset="0"/>
              </a:rPr>
              <a:t>Bachelier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zh-TW" altLang="en-US" sz="2400" dirty="0">
                <a:cs typeface="Microsoft Himalaya" panose="01010100010101010101" pitchFamily="2" charset="0"/>
              </a:rPr>
              <a:t>第一人使用數學為</a:t>
            </a:r>
            <a:endParaRPr lang="en-US" altLang="zh-TW" sz="2400" dirty="0">
              <a:cs typeface="Microsoft Himalaya" panose="01010100010101010101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zh-TW" altLang="en-US" sz="2400" b="1" dirty="0">
                <a:cs typeface="Microsoft Himalaya" panose="01010100010101010101" pitchFamily="2" charset="0"/>
              </a:rPr>
              <a:t>股市</a:t>
            </a:r>
            <a:r>
              <a:rPr lang="zh-TW" altLang="en-US" sz="2400" dirty="0">
                <a:cs typeface="Microsoft Himalaya" panose="01010100010101010101" pitchFamily="2" charset="0"/>
              </a:rPr>
              <a:t>的隨機性建模</a:t>
            </a:r>
            <a:endParaRPr lang="en-US" altLang="zh-TW" sz="2400" dirty="0">
              <a:cs typeface="Microsoft Himalaya" panose="01010100010101010101" pitchFamily="2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B7022D78-03DA-2941-1FEC-5BA1546658B7}"/>
              </a:ext>
            </a:extLst>
          </p:cNvPr>
          <p:cNvSpPr txBox="1"/>
          <p:nvPr/>
        </p:nvSpPr>
        <p:spPr>
          <a:xfrm>
            <a:off x="4068166" y="3363619"/>
            <a:ext cx="34561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Théorie de la spéculation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77F4E336-7BC2-5A36-4907-16A8D2E1B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234" y="3830253"/>
            <a:ext cx="1859831" cy="23252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31047F1-DD68-ABD9-A152-FD196AE8F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836" y="3969514"/>
            <a:ext cx="1382956" cy="204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內容版面配置區 2">
            <a:extLst>
              <a:ext uri="{FF2B5EF4-FFF2-40B4-BE49-F238E27FC236}">
                <a16:creationId xmlns:a16="http://schemas.microsoft.com/office/drawing/2014/main" id="{3BD1E901-5C05-F1E5-01C2-21266B2B6B75}"/>
              </a:ext>
            </a:extLst>
          </p:cNvPr>
          <p:cNvSpPr txBox="1">
            <a:spLocks/>
          </p:cNvSpPr>
          <p:nvPr/>
        </p:nvSpPr>
        <p:spPr>
          <a:xfrm>
            <a:off x="7923187" y="1428930"/>
            <a:ext cx="3342736" cy="2000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TW" sz="2400" dirty="0">
                <a:cs typeface="Microsoft Himalaya" panose="01010100010101010101" pitchFamily="2" charset="0"/>
              </a:rPr>
              <a:t>1905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TW" sz="2400" dirty="0">
                <a:cs typeface="Microsoft Himalaya" panose="01010100010101010101" pitchFamily="2" charset="0"/>
              </a:rPr>
              <a:t>Albert </a:t>
            </a:r>
            <a:r>
              <a:rPr lang="en-US" altLang="zh-TW" sz="2400" b="1" dirty="0">
                <a:cs typeface="Microsoft Himalaya" panose="01010100010101010101" pitchFamily="2" charset="0"/>
              </a:rPr>
              <a:t>Einstein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zh-TW" altLang="en-US" sz="2400" dirty="0">
                <a:cs typeface="Microsoft Himalaya" panose="01010100010101010101" pitchFamily="2" charset="0"/>
              </a:rPr>
              <a:t>首位以</a:t>
            </a:r>
            <a:r>
              <a:rPr lang="zh-TW" altLang="en-US" sz="2400" b="1" dirty="0">
                <a:cs typeface="Microsoft Himalaya" panose="01010100010101010101" pitchFamily="2" charset="0"/>
              </a:rPr>
              <a:t>統計物理</a:t>
            </a:r>
            <a:r>
              <a:rPr lang="zh-TW" altLang="en-US" sz="2400" dirty="0">
                <a:cs typeface="Microsoft Himalaya" panose="01010100010101010101" pitchFamily="2" charset="0"/>
              </a:rPr>
              <a:t>探討</a:t>
            </a:r>
            <a:endParaRPr lang="en-US" altLang="zh-TW" sz="2400" dirty="0">
              <a:cs typeface="Microsoft Himalaya" panose="01010100010101010101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zh-TW" altLang="en-US" sz="2400" dirty="0">
                <a:cs typeface="Microsoft Himalaya" panose="01010100010101010101" pitchFamily="2" charset="0"/>
              </a:rPr>
              <a:t>布朗運動</a:t>
            </a:r>
            <a:endParaRPr lang="en-US" altLang="zh-TW" sz="2400" dirty="0">
              <a:cs typeface="Microsoft Himalaya" panose="01010100010101010101" pitchFamily="2" charset="0"/>
            </a:endParaRPr>
          </a:p>
        </p:txBody>
      </p:sp>
      <p:pic>
        <p:nvPicPr>
          <p:cNvPr id="1030" name="Picture 6" descr="Robert McNees on X: &quot;&quot;Über die von der molekularkinetischen Theorie der Wärme  geforderte Bewegung von in ruhenden Flüssigkeiten suspendierten Teilchen,&quot;  Albert Einstein's paper on Brownian motion, was published in Annalen der  Physik #">
            <a:extLst>
              <a:ext uri="{FF2B5EF4-FFF2-40B4-BE49-F238E27FC236}">
                <a16:creationId xmlns:a16="http://schemas.microsoft.com/office/drawing/2014/main" id="{F1E8A1DC-50D1-6298-8335-11BB6EC8A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187" y="3622479"/>
            <a:ext cx="3373877" cy="247245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B591A76B-24A8-8089-7CE3-F8EB9697D93D}"/>
              </a:ext>
            </a:extLst>
          </p:cNvPr>
          <p:cNvSpPr txBox="1"/>
          <p:nvPr/>
        </p:nvSpPr>
        <p:spPr>
          <a:xfrm>
            <a:off x="8938404" y="6397080"/>
            <a:ext cx="24153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TW" altLang="en-US" sz="400" dirty="0">
                <a:hlinkClick r:id="rId6"/>
              </a:rPr>
              <a:t>https://en.wikipedia.org/wiki/Louis_Bachelier</a:t>
            </a:r>
            <a:endParaRPr lang="en-US" altLang="zh-TW" sz="400" dirty="0"/>
          </a:p>
          <a:p>
            <a:pPr algn="r"/>
            <a:r>
              <a:rPr lang="en-US" altLang="zh-TW" sz="400" dirty="0">
                <a:hlinkClick r:id="rId7"/>
              </a:rPr>
              <a:t>https://www.google.com/url?sa=i&amp;url=https%3A%2F%2Fx.com%2Fmcnees%2Fstatus%2F1019628375852412931&amp;psig=AOvVaw0YoBBP6wt0lsLj3WSXIeEa&amp;ust=1751118382905000&amp;source=images&amp;cd=vfe&amp;opi=89978449&amp;ved=0CBQQjRxqFwoTCPiZsrvekY4DFQAAAAAdAAAAABAE</a:t>
            </a:r>
            <a:r>
              <a:rPr lang="zh-TW" altLang="en-US" sz="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5546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A1B142-5BAC-ACE9-4032-2F18D5674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9A725C-632B-7D09-63DB-2C365F981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均值回歸 </a:t>
            </a:r>
            <a:r>
              <a:rPr lang="en-US" altLang="zh-TW" dirty="0"/>
              <a:t>Mean Reversion</a:t>
            </a:r>
            <a:endParaRPr lang="zh-TW" altLang="en-US" b="1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04F0763-557C-52E6-6067-79B9B7C0EEFB}"/>
              </a:ext>
            </a:extLst>
          </p:cNvPr>
          <p:cNvSpPr/>
          <p:nvPr/>
        </p:nvSpPr>
        <p:spPr>
          <a:xfrm>
            <a:off x="990600" y="3600450"/>
            <a:ext cx="323850" cy="1892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ABF5A805-4A71-2CDF-60E0-CFD13AC11BEF}"/>
              </a:ext>
            </a:extLst>
          </p:cNvPr>
          <p:cNvCxnSpPr>
            <a:cxnSpLocks/>
          </p:cNvCxnSpPr>
          <p:nvPr/>
        </p:nvCxnSpPr>
        <p:spPr>
          <a:xfrm>
            <a:off x="1143000" y="3263900"/>
            <a:ext cx="0" cy="26035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B82596A4-FC69-FB72-6B3F-5AD328BB5971}"/>
              </a:ext>
            </a:extLst>
          </p:cNvPr>
          <p:cNvSpPr/>
          <p:nvPr/>
        </p:nvSpPr>
        <p:spPr>
          <a:xfrm>
            <a:off x="1365250" y="3187700"/>
            <a:ext cx="323850" cy="5778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BCC2A2A9-F4B1-4102-F83C-4BC217EAC9C2}"/>
              </a:ext>
            </a:extLst>
          </p:cNvPr>
          <p:cNvCxnSpPr/>
          <p:nvPr/>
        </p:nvCxnSpPr>
        <p:spPr>
          <a:xfrm>
            <a:off x="1517650" y="2292350"/>
            <a:ext cx="0" cy="220345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ABE3583A-69F3-7DF2-6DAF-6B2627605A3C}"/>
              </a:ext>
            </a:extLst>
          </p:cNvPr>
          <p:cNvSpPr/>
          <p:nvPr/>
        </p:nvSpPr>
        <p:spPr>
          <a:xfrm>
            <a:off x="1758949" y="3263900"/>
            <a:ext cx="323850" cy="12128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8AA95013-ACCF-B101-2833-593932ADA547}"/>
              </a:ext>
            </a:extLst>
          </p:cNvPr>
          <p:cNvCxnSpPr>
            <a:cxnSpLocks/>
          </p:cNvCxnSpPr>
          <p:nvPr/>
        </p:nvCxnSpPr>
        <p:spPr>
          <a:xfrm>
            <a:off x="1917699" y="3067050"/>
            <a:ext cx="0" cy="167005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49CD681B-3FB0-F6EF-791F-44865A2198E2}"/>
              </a:ext>
            </a:extLst>
          </p:cNvPr>
          <p:cNvSpPr/>
          <p:nvPr/>
        </p:nvSpPr>
        <p:spPr>
          <a:xfrm>
            <a:off x="2146299" y="2381250"/>
            <a:ext cx="323850" cy="20193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29E61471-B92F-FF74-0AC7-03C7FAC02DFA}"/>
              </a:ext>
            </a:extLst>
          </p:cNvPr>
          <p:cNvCxnSpPr/>
          <p:nvPr/>
        </p:nvCxnSpPr>
        <p:spPr>
          <a:xfrm>
            <a:off x="2311399" y="2409825"/>
            <a:ext cx="0" cy="220345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BC6994D6-8242-0FA7-13EF-044E34C9AD7A}"/>
              </a:ext>
            </a:extLst>
          </p:cNvPr>
          <p:cNvCxnSpPr>
            <a:cxnSpLocks/>
          </p:cNvCxnSpPr>
          <p:nvPr/>
        </p:nvCxnSpPr>
        <p:spPr>
          <a:xfrm flipH="1">
            <a:off x="2146299" y="3263900"/>
            <a:ext cx="742950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D0163BD2-8B02-DF3D-3218-8F40B0E8081D}"/>
              </a:ext>
            </a:extLst>
          </p:cNvPr>
          <p:cNvCxnSpPr>
            <a:cxnSpLocks/>
          </p:cNvCxnSpPr>
          <p:nvPr/>
        </p:nvCxnSpPr>
        <p:spPr>
          <a:xfrm flipH="1">
            <a:off x="2562487" y="4333971"/>
            <a:ext cx="742950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CBBD9DBF-9909-31A0-93F8-FDDFDEC41E97}"/>
                  </a:ext>
                </a:extLst>
              </p:cNvPr>
              <p:cNvSpPr txBox="1"/>
              <p:nvPr/>
            </p:nvSpPr>
            <p:spPr>
              <a:xfrm>
                <a:off x="3007730" y="2926775"/>
                <a:ext cx="16468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zh-TW" alt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CBBD9DBF-9909-31A0-93F8-FDDFDEC41E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730" y="2926775"/>
                <a:ext cx="1646820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614EE9B0-CB29-B5D8-B8FB-BA728DCB458E}"/>
                  </a:ext>
                </a:extLst>
              </p:cNvPr>
              <p:cNvSpPr txBox="1"/>
              <p:nvPr/>
            </p:nvSpPr>
            <p:spPr>
              <a:xfrm>
                <a:off x="3401693" y="3987895"/>
                <a:ext cx="11896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614EE9B0-CB29-B5D8-B8FB-BA728DCB4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693" y="3987895"/>
                <a:ext cx="1189620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C3224C49-6FAC-A08E-4DBB-0958407EE3C6}"/>
                  </a:ext>
                </a:extLst>
              </p:cNvPr>
              <p:cNvSpPr txBox="1"/>
              <p:nvPr/>
            </p:nvSpPr>
            <p:spPr>
              <a:xfrm>
                <a:off x="4989454" y="2917685"/>
                <a:ext cx="766888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40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zh-TW" sz="40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altLang="zh-TW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4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altLang="zh-TW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altLang="zh-TW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altLang="zh-TW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sz="4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4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altLang="zh-TW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4000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zh-TW" altLang="en-US" sz="4000" dirty="0"/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C3224C49-6FAC-A08E-4DBB-0958407EE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9454" y="2917685"/>
                <a:ext cx="7668883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09BD97C5-BE85-C084-1B39-448D4E3C55BC}"/>
                  </a:ext>
                </a:extLst>
              </p:cNvPr>
              <p:cNvSpPr txBox="1"/>
              <p:nvPr/>
            </p:nvSpPr>
            <p:spPr>
              <a:xfrm>
                <a:off x="1594926" y="5329565"/>
                <a:ext cx="76688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09BD97C5-BE85-C084-1B39-448D4E3C5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926" y="5329565"/>
                <a:ext cx="766888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C364B51A-44FA-837A-37AF-E82A853A6B97}"/>
                  </a:ext>
                </a:extLst>
              </p:cNvPr>
              <p:cNvSpPr txBox="1"/>
              <p:nvPr/>
            </p:nvSpPr>
            <p:spPr>
              <a:xfrm>
                <a:off x="6627755" y="3736790"/>
                <a:ext cx="1821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TW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zh-TW" alt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C364B51A-44FA-837A-37AF-E82A853A6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755" y="3736790"/>
                <a:ext cx="182137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31106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CBE9B-72C1-4AA3-DD03-5A8AF70D3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D205C6-67E2-8EBB-6918-DCB4FE631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均值回歸 </a:t>
            </a:r>
            <a:r>
              <a:rPr lang="en-US" altLang="zh-TW" b="1" dirty="0"/>
              <a:t>ADF</a:t>
            </a:r>
            <a:r>
              <a:rPr lang="zh-TW" altLang="en-US" b="1" dirty="0"/>
              <a:t> 測試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5EF52294-CFD0-C519-E264-003FEB4E92FE}"/>
                  </a:ext>
                </a:extLst>
              </p:cNvPr>
              <p:cNvSpPr txBox="1"/>
              <p:nvPr/>
            </p:nvSpPr>
            <p:spPr>
              <a:xfrm>
                <a:off x="2261558" y="1554075"/>
                <a:ext cx="766888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40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zh-TW" sz="40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altLang="zh-TW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4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altLang="zh-TW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altLang="zh-TW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altLang="zh-TW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zh-TW" sz="4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4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altLang="zh-TW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4000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zh-TW" altLang="en-US" sz="4000" dirty="0"/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5EF52294-CFD0-C519-E264-003FEB4E9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558" y="1554075"/>
                <a:ext cx="7668883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5813BF33-1150-53BD-5E92-58E2D3D85177}"/>
                  </a:ext>
                </a:extLst>
              </p:cNvPr>
              <p:cNvSpPr txBox="1"/>
              <p:nvPr/>
            </p:nvSpPr>
            <p:spPr>
              <a:xfrm>
                <a:off x="1041400" y="4011265"/>
                <a:ext cx="213750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3200" b="1" dirty="0">
                    <a:solidFill>
                      <a:srgbClr val="00B05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Himalaya" panose="01010100010101010101" pitchFamily="2" charset="0"/>
                  </a:rPr>
                  <a:t>假設 </a:t>
                </a:r>
                <a14:m>
                  <m:oMath xmlns:m="http://schemas.openxmlformats.org/officeDocument/2006/math">
                    <m:r>
                      <a:rPr lang="en-US" altLang="zh-TW" sz="32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𝝀</m:t>
                    </m:r>
                    <m:r>
                      <a:rPr lang="en-US" altLang="zh-TW" sz="32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32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altLang="zh-TW" sz="3200" b="1" dirty="0">
                  <a:solidFill>
                    <a:srgbClr val="00B05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Microsoft Himalaya" panose="01010100010101010101" pitchFamily="2" charset="0"/>
                </a:endParaRPr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5813BF33-1150-53BD-5E92-58E2D3D8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400" y="4011265"/>
                <a:ext cx="2137508" cy="584775"/>
              </a:xfrm>
              <a:prstGeom prst="rect">
                <a:avLst/>
              </a:prstGeom>
              <a:blipFill>
                <a:blip r:embed="rId4"/>
                <a:stretch>
                  <a:fillRect l="-7429" t="-13542" b="-3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8DE73090-4C68-1BD1-31CD-550D6D58EF45}"/>
              </a:ext>
            </a:extLst>
          </p:cNvPr>
          <p:cNvCxnSpPr>
            <a:cxnSpLocks/>
          </p:cNvCxnSpPr>
          <p:nvPr/>
        </p:nvCxnSpPr>
        <p:spPr>
          <a:xfrm flipV="1">
            <a:off x="3483428" y="3091331"/>
            <a:ext cx="2046515" cy="104991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5912C68A-B4E8-7888-48FD-E30E9C6C88FE}"/>
              </a:ext>
            </a:extLst>
          </p:cNvPr>
          <p:cNvCxnSpPr>
            <a:cxnSpLocks/>
          </p:cNvCxnSpPr>
          <p:nvPr/>
        </p:nvCxnSpPr>
        <p:spPr>
          <a:xfrm>
            <a:off x="3483428" y="4427907"/>
            <a:ext cx="1894115" cy="109446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43CC00B4-E5D7-36BB-D57D-A1DE0472897D}"/>
              </a:ext>
            </a:extLst>
          </p:cNvPr>
          <p:cNvSpPr txBox="1"/>
          <p:nvPr/>
        </p:nvSpPr>
        <p:spPr>
          <a:xfrm>
            <a:off x="3747751" y="309133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anose="01010100010101010101" pitchFamily="2" charset="0"/>
              </a:rPr>
              <a:t>成立</a:t>
            </a:r>
            <a:endParaRPr lang="en-US" altLang="zh-TW" sz="2400" dirty="0">
              <a:latin typeface="Microsoft YaHei" panose="020B0503020204020204" pitchFamily="34" charset="-122"/>
              <a:ea typeface="Microsoft YaHei" panose="020B0503020204020204" pitchFamily="34" charset="-122"/>
              <a:cs typeface="Microsoft Himalaya" panose="01010100010101010101" pitchFamily="2" charset="0"/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9F8120F2-CA97-FC90-218D-39EAC1DD9A3A}"/>
              </a:ext>
            </a:extLst>
          </p:cNvPr>
          <p:cNvSpPr txBox="1"/>
          <p:nvPr/>
        </p:nvSpPr>
        <p:spPr>
          <a:xfrm>
            <a:off x="3483428" y="514242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anose="01010100010101010101" pitchFamily="2" charset="0"/>
              </a:rPr>
              <a:t>不成立</a:t>
            </a:r>
            <a:endParaRPr lang="en-US" altLang="zh-TW" sz="2400" dirty="0">
              <a:latin typeface="Microsoft YaHei" panose="020B0503020204020204" pitchFamily="34" charset="-122"/>
              <a:ea typeface="Microsoft YaHei" panose="020B0503020204020204" pitchFamily="34" charset="-122"/>
              <a:cs typeface="Microsoft Himalaya" panose="01010100010101010101" pitchFamily="2" charset="0"/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45A23715-1688-1E91-082E-DEAAC07DEDF8}"/>
              </a:ext>
            </a:extLst>
          </p:cNvPr>
          <p:cNvSpPr txBox="1"/>
          <p:nvPr/>
        </p:nvSpPr>
        <p:spPr>
          <a:xfrm>
            <a:off x="5682063" y="5142421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anose="01010100010101010101" pitchFamily="2" charset="0"/>
              </a:rPr>
              <a:t>可能有均值回歸</a:t>
            </a:r>
            <a:endParaRPr lang="en-US" altLang="zh-TW" sz="3200" dirty="0">
              <a:latin typeface="Microsoft YaHei" panose="020B0503020204020204" pitchFamily="34" charset="-122"/>
              <a:ea typeface="Microsoft YaHei" panose="020B0503020204020204" pitchFamily="34" charset="-122"/>
              <a:cs typeface="Microsoft Himalaya" panose="01010100010101010101" pitchFamily="2" charset="0"/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E6F4A90D-BDF3-A0EE-575C-179282CBD85D}"/>
              </a:ext>
            </a:extLst>
          </p:cNvPr>
          <p:cNvSpPr txBox="1"/>
          <p:nvPr/>
        </p:nvSpPr>
        <p:spPr>
          <a:xfrm>
            <a:off x="5682063" y="2768089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anose="01010100010101010101" pitchFamily="2" charset="0"/>
              </a:rPr>
              <a:t>是隨機漫步，</a:t>
            </a:r>
            <a:r>
              <a:rPr lang="zh-TW" altLang="en-US" sz="3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anose="01010100010101010101" pitchFamily="2" charset="0"/>
              </a:rPr>
              <a:t>沒有均值回歸</a:t>
            </a:r>
            <a:endParaRPr lang="en-US" altLang="zh-TW" sz="3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832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94A609-70DF-D647-8F05-6006EF7E1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530376-69D9-0DE7-FB8A-F20FAB91D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均值回歸</a:t>
            </a:r>
            <a:r>
              <a:rPr lang="zh-TW" altLang="en-US" b="1" dirty="0"/>
              <a:t> 方差比值檢驗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B8D00D0E-A29B-3D65-5309-F6B264208AAC}"/>
                  </a:ext>
                </a:extLst>
              </p:cNvPr>
              <p:cNvSpPr txBox="1"/>
              <p:nvPr/>
            </p:nvSpPr>
            <p:spPr>
              <a:xfrm>
                <a:off x="1351643" y="1521383"/>
                <a:ext cx="9488714" cy="787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40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𝐕𝐚𝐫</m:t>
                      </m:r>
                      <m:r>
                        <a:rPr lang="en-US" altLang="zh-TW" sz="40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|"/>
                          <m:ctrlPr>
                            <a:rPr lang="en-US" altLang="zh-TW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4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func>
                        <m:funcPr>
                          <m:ctrlPr>
                            <a:rPr lang="en-US" altLang="zh-TW" sz="4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40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4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4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en-US" altLang="zh-TW" sz="4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4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altLang="zh-TW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40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TW" sz="4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4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d>
                                    <m:dPr>
                                      <m:ctrlPr>
                                        <a:rPr lang="en-US" altLang="zh-TW" sz="4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4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TW" sz="4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TW" sz="4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func>
                      <m:r>
                        <a:rPr lang="en-US" altLang="zh-TW" sz="40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TW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4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altLang="zh-TW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40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zh-TW" altLang="en-US" sz="4000" b="1" dirty="0"/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B8D00D0E-A29B-3D65-5309-F6B264208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643" y="1521383"/>
                <a:ext cx="9488714" cy="78713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A57C87F8-3810-6CB9-5E58-A7472C58CBAB}"/>
                  </a:ext>
                </a:extLst>
              </p:cNvPr>
              <p:cNvSpPr txBox="1"/>
              <p:nvPr/>
            </p:nvSpPr>
            <p:spPr>
              <a:xfrm>
                <a:off x="960416" y="3875091"/>
                <a:ext cx="221849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40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Microsoft Himalaya" panose="01010100010101010101" pitchFamily="2" charset="0"/>
                      </a:rPr>
                      <m:t>𝐕𝐚𝐫</m:t>
                    </m:r>
                    <m:r>
                      <a:rPr lang="en-US" altLang="zh-TW" sz="4000" b="1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Microsoft Himalaya" panose="01010100010101010101" pitchFamily="2" charset="0"/>
                      </a:rPr>
                      <m:t>≥</m:t>
                    </m:r>
                    <m:r>
                      <a:rPr lang="en-US" altLang="zh-TW" sz="40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Microsoft Himalaya" panose="01010100010101010101" pitchFamily="2" charset="0"/>
                      </a:rPr>
                      <m:t>𝝉</m:t>
                    </m:r>
                  </m:oMath>
                </a14:m>
                <a:r>
                  <a:rPr lang="en-US" altLang="zh-TW" sz="4000" b="1" dirty="0">
                    <a:solidFill>
                      <a:srgbClr val="00B05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Himalaya" panose="01010100010101010101" pitchFamily="2" charset="0"/>
                  </a:rPr>
                  <a:t>?</a:t>
                </a: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A57C87F8-3810-6CB9-5E58-A7472C58C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416" y="3875091"/>
                <a:ext cx="2218492" cy="707886"/>
              </a:xfrm>
              <a:prstGeom prst="rect">
                <a:avLst/>
              </a:prstGeom>
              <a:blipFill>
                <a:blip r:embed="rId3"/>
                <a:stretch>
                  <a:fillRect t="-15517" r="-8815" b="-3620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直線單箭頭接點 2">
            <a:extLst>
              <a:ext uri="{FF2B5EF4-FFF2-40B4-BE49-F238E27FC236}">
                <a16:creationId xmlns:a16="http://schemas.microsoft.com/office/drawing/2014/main" id="{E7CC07BB-EA16-05B5-4325-C030DF170DF0}"/>
              </a:ext>
            </a:extLst>
          </p:cNvPr>
          <p:cNvCxnSpPr>
            <a:cxnSpLocks/>
          </p:cNvCxnSpPr>
          <p:nvPr/>
        </p:nvCxnSpPr>
        <p:spPr>
          <a:xfrm flipV="1">
            <a:off x="3483428" y="3091331"/>
            <a:ext cx="2046515" cy="104991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單箭頭接點 3">
            <a:extLst>
              <a:ext uri="{FF2B5EF4-FFF2-40B4-BE49-F238E27FC236}">
                <a16:creationId xmlns:a16="http://schemas.microsoft.com/office/drawing/2014/main" id="{AC0D5AD3-498E-600A-8E19-C91224BF7D74}"/>
              </a:ext>
            </a:extLst>
          </p:cNvPr>
          <p:cNvCxnSpPr>
            <a:cxnSpLocks/>
          </p:cNvCxnSpPr>
          <p:nvPr/>
        </p:nvCxnSpPr>
        <p:spPr>
          <a:xfrm>
            <a:off x="3483428" y="4427907"/>
            <a:ext cx="1894115" cy="109446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字方塊 4">
            <a:extLst>
              <a:ext uri="{FF2B5EF4-FFF2-40B4-BE49-F238E27FC236}">
                <a16:creationId xmlns:a16="http://schemas.microsoft.com/office/drawing/2014/main" id="{04A78613-C6FE-EF1B-48F8-AE42A1479C3C}"/>
              </a:ext>
            </a:extLst>
          </p:cNvPr>
          <p:cNvSpPr txBox="1"/>
          <p:nvPr/>
        </p:nvSpPr>
        <p:spPr>
          <a:xfrm>
            <a:off x="3747751" y="309133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anose="01010100010101010101" pitchFamily="2" charset="0"/>
              </a:rPr>
              <a:t>成立</a:t>
            </a:r>
            <a:endParaRPr lang="en-US" altLang="zh-TW" sz="2400" dirty="0">
              <a:latin typeface="Microsoft YaHei" panose="020B0503020204020204" pitchFamily="34" charset="-122"/>
              <a:ea typeface="Microsoft YaHei" panose="020B0503020204020204" pitchFamily="34" charset="-122"/>
              <a:cs typeface="Microsoft Himalaya" panose="01010100010101010101" pitchFamily="2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F94DD6B8-1672-5BAB-0D7C-F9CD4E1943DC}"/>
              </a:ext>
            </a:extLst>
          </p:cNvPr>
          <p:cNvSpPr txBox="1"/>
          <p:nvPr/>
        </p:nvSpPr>
        <p:spPr>
          <a:xfrm>
            <a:off x="3483428" y="514242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anose="01010100010101010101" pitchFamily="2" charset="0"/>
              </a:rPr>
              <a:t>不成立</a:t>
            </a:r>
            <a:endParaRPr lang="en-US" altLang="zh-TW" sz="2400" dirty="0">
              <a:latin typeface="Microsoft YaHei" panose="020B0503020204020204" pitchFamily="34" charset="-122"/>
              <a:ea typeface="Microsoft YaHei" panose="020B0503020204020204" pitchFamily="34" charset="-122"/>
              <a:cs typeface="Microsoft Himalaya" panose="01010100010101010101" pitchFamily="2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14119AE-07FE-D86C-829C-E6068BB2CD1F}"/>
              </a:ext>
            </a:extLst>
          </p:cNvPr>
          <p:cNvSpPr txBox="1"/>
          <p:nvPr/>
        </p:nvSpPr>
        <p:spPr>
          <a:xfrm>
            <a:off x="5682063" y="5142421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anose="01010100010101010101" pitchFamily="2" charset="0"/>
              </a:rPr>
              <a:t>可能有均值回歸</a:t>
            </a:r>
            <a:endParaRPr lang="en-US" altLang="zh-TW" sz="3200" dirty="0">
              <a:latin typeface="Microsoft YaHei" panose="020B0503020204020204" pitchFamily="34" charset="-122"/>
              <a:ea typeface="Microsoft YaHei" panose="020B0503020204020204" pitchFamily="34" charset="-122"/>
              <a:cs typeface="Microsoft Himalaya" panose="01010100010101010101" pitchFamily="2" charset="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6FF09E0D-97B6-ACC7-3DFF-10384C888AED}"/>
              </a:ext>
            </a:extLst>
          </p:cNvPr>
          <p:cNvSpPr txBox="1"/>
          <p:nvPr/>
        </p:nvSpPr>
        <p:spPr>
          <a:xfrm>
            <a:off x="5682063" y="2768089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anose="01010100010101010101" pitchFamily="2" charset="0"/>
              </a:rPr>
              <a:t>是隨機漫步，</a:t>
            </a:r>
            <a:r>
              <a:rPr lang="zh-TW" altLang="en-US" sz="3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anose="01010100010101010101" pitchFamily="2" charset="0"/>
              </a:rPr>
              <a:t>沒有均值回歸</a:t>
            </a:r>
            <a:endParaRPr lang="en-US" altLang="zh-TW" sz="32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0838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FAE08-DFE1-37A8-514A-A23381148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2CEE730-7CA6-3716-6A16-40B70B764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均值回歸的應用</a:t>
            </a:r>
            <a:endParaRPr lang="zh-TW" altLang="en-US" b="1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3B7E5A53-5E04-53D5-E37D-D084BCADEC84}"/>
              </a:ext>
            </a:extLst>
          </p:cNvPr>
          <p:cNvSpPr txBox="1"/>
          <p:nvPr/>
        </p:nvSpPr>
        <p:spPr>
          <a:xfrm>
            <a:off x="2051914" y="162582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anose="01010100010101010101" pitchFamily="2" charset="0"/>
              </a:rPr>
              <a:t>布林通道</a:t>
            </a:r>
            <a:endParaRPr lang="en-US" altLang="zh-TW" sz="2800" b="1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Microsoft Himalaya" panose="01010100010101010101" pitchFamily="2" charset="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D78858BC-5B16-BBE8-3CA1-721E048CD4AD}"/>
              </a:ext>
            </a:extLst>
          </p:cNvPr>
          <p:cNvSpPr txBox="1"/>
          <p:nvPr/>
        </p:nvSpPr>
        <p:spPr>
          <a:xfrm>
            <a:off x="171851" y="6062705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100" dirty="0"/>
              <a:t>https://rich01.com/what-is-bollinger-band/</a:t>
            </a:r>
          </a:p>
        </p:txBody>
      </p:sp>
      <p:pic>
        <p:nvPicPr>
          <p:cNvPr id="1026" name="Picture 2" descr="布林通道教學-布林通道是什麼？如何用布林通道選股買賣點- Mr.Market市場先生">
            <a:extLst>
              <a:ext uri="{FF2B5EF4-FFF2-40B4-BE49-F238E27FC236}">
                <a16:creationId xmlns:a16="http://schemas.microsoft.com/office/drawing/2014/main" id="{B2EE9784-B657-E560-15E2-4D9234068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09" y="2308013"/>
            <a:ext cx="5213769" cy="236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Kalman Filter for Forex Mean-Reversion Strategies - MQL5 Articles">
            <a:extLst>
              <a:ext uri="{FF2B5EF4-FFF2-40B4-BE49-F238E27FC236}">
                <a16:creationId xmlns:a16="http://schemas.microsoft.com/office/drawing/2014/main" id="{8EB4E00E-E2F7-7189-8255-9FDD25435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798" y="2246033"/>
            <a:ext cx="6245524" cy="307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E62EE8F3-0897-7F62-954B-18A33B0C9FAF}"/>
              </a:ext>
            </a:extLst>
          </p:cNvPr>
          <p:cNvSpPr txBox="1"/>
          <p:nvPr/>
        </p:nvSpPr>
        <p:spPr>
          <a:xfrm>
            <a:off x="7977093" y="1625821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Microsoft Himalaya" panose="01010100010101010101" pitchFamily="2" charset="0"/>
              </a:rPr>
              <a:t>卡爾曼濾波</a:t>
            </a:r>
            <a:endParaRPr lang="en-US" altLang="zh-TW" sz="2800" b="1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Microsoft Himalaya" panose="01010100010101010101" pitchFamily="2" charset="0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4AC14DB4-A3D6-1E49-FF39-3A2D5D57E974}"/>
              </a:ext>
            </a:extLst>
          </p:cNvPr>
          <p:cNvSpPr txBox="1"/>
          <p:nvPr/>
        </p:nvSpPr>
        <p:spPr>
          <a:xfrm>
            <a:off x="5595798" y="6062705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100" dirty="0"/>
              <a:t>https://www.mql5.com/en/articles/17273</a:t>
            </a:r>
            <a:endParaRPr lang="zh-TW" altLang="en-US" sz="1100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A192658-AC81-8B1A-4FE2-DFF43A4E92C4}"/>
              </a:ext>
            </a:extLst>
          </p:cNvPr>
          <p:cNvSpPr/>
          <p:nvPr/>
        </p:nvSpPr>
        <p:spPr>
          <a:xfrm>
            <a:off x="-270295" y="2283899"/>
            <a:ext cx="12732589" cy="2001328"/>
          </a:xfrm>
          <a:prstGeom prst="rect">
            <a:avLst/>
          </a:prstGeom>
          <a:solidFill>
            <a:srgbClr val="DAE3F3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本課堂所提供之資訊僅供參考，並非投資建議</a:t>
            </a:r>
            <a:endParaRPr lang="en-US" altLang="zh-TW" sz="40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TW" altLang="en-US" sz="40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投資人應自行判斷並自負投資風險。</a:t>
            </a:r>
          </a:p>
        </p:txBody>
      </p:sp>
    </p:spTree>
    <p:extLst>
      <p:ext uri="{BB962C8B-B14F-4D97-AF65-F5344CB8AC3E}">
        <p14:creationId xmlns:p14="http://schemas.microsoft.com/office/powerpoint/2010/main" val="1165328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C7A57-FC01-6080-D7A8-C80FB6E03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B15EE6-06B6-0ACF-D952-CFB27F818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擴散方程的解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ECA94662-CF96-10E7-7745-4A9AE76008C3}"/>
                  </a:ext>
                </a:extLst>
              </p:cNvPr>
              <p:cNvSpPr txBox="1"/>
              <p:nvPr/>
            </p:nvSpPr>
            <p:spPr>
              <a:xfrm>
                <a:off x="675736" y="1802927"/>
                <a:ext cx="10840527" cy="1203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𝜕𝜌</m:t>
                          </m:r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TW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zh-TW" sz="3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f>
                        <m:fPr>
                          <m:ctrlPr>
                            <a:rPr lang="en-US" altLang="zh-TW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altLang="zh-TW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TW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ECA94662-CF96-10E7-7745-4A9AE7600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36" y="1802927"/>
                <a:ext cx="10840527" cy="12039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4825BFC0-71B7-8802-F4B2-8544FD040B07}"/>
                  </a:ext>
                </a:extLst>
              </p:cNvPr>
              <p:cNvSpPr txBox="1"/>
              <p:nvPr/>
            </p:nvSpPr>
            <p:spPr>
              <a:xfrm>
                <a:off x="675736" y="4048671"/>
                <a:ext cx="1084052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3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altLang="zh-TW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TW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4825BFC0-71B7-8802-F4B2-8544FD040B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36" y="4048671"/>
                <a:ext cx="10840527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0043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5E88D-5108-C307-D93A-3AEE24643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491A0B-CA5C-C003-97BC-D56D8CA52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擴散方程的解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D5CC06BB-B872-86BA-4DDB-D4CFAB0E6581}"/>
                  </a:ext>
                </a:extLst>
              </p:cNvPr>
              <p:cNvSpPr txBox="1"/>
              <p:nvPr/>
            </p:nvSpPr>
            <p:spPr>
              <a:xfrm>
                <a:off x="7458973" y="437524"/>
                <a:ext cx="4431101" cy="956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𝜕𝜌</m:t>
                          </m:r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zh-TW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f>
                        <m:fPr>
                          <m:ctrlP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D5CC06BB-B872-86BA-4DDB-D4CFAB0E6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973" y="437524"/>
                <a:ext cx="4431101" cy="9569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5934C432-F7EE-86FE-0CAD-0DC65DA39991}"/>
                  </a:ext>
                </a:extLst>
              </p:cNvPr>
              <p:cNvSpPr txBox="1"/>
              <p:nvPr/>
            </p:nvSpPr>
            <p:spPr>
              <a:xfrm>
                <a:off x="675736" y="2163788"/>
                <a:ext cx="1084052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3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altLang="zh-TW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TW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5934C432-F7EE-86FE-0CAD-0DC65DA39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36" y="2163788"/>
                <a:ext cx="10840527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7DD9B7D7-6553-0D9B-36D1-EFF733FA8E5F}"/>
                  </a:ext>
                </a:extLst>
              </p:cNvPr>
              <p:cNvSpPr txBox="1"/>
              <p:nvPr/>
            </p:nvSpPr>
            <p:spPr>
              <a:xfrm>
                <a:off x="675735" y="3299600"/>
                <a:ext cx="10840527" cy="717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3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3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3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altLang="zh-TW" sz="3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altLang="zh-TW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altLang="zh-TW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TW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TW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altLang="zh-TW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3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7DD9B7D7-6553-0D9B-36D1-EFF733FA8E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35" y="3299600"/>
                <a:ext cx="10840527" cy="7176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B65359A4-4F7C-0572-9430-583E4D4F348C}"/>
                  </a:ext>
                </a:extLst>
              </p:cNvPr>
              <p:cNvSpPr txBox="1"/>
              <p:nvPr/>
            </p:nvSpPr>
            <p:spPr>
              <a:xfrm>
                <a:off x="675736" y="4506778"/>
                <a:ext cx="1084052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3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TW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TW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altLang="zh-TW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TW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altLang="zh-TW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zh-TW" alt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B65359A4-4F7C-0572-9430-583E4D4F3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36" y="4506778"/>
                <a:ext cx="10840527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33139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6FF26-DA7D-4037-E673-270B0BD26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051F5B-561C-59BE-89C1-8827912BB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擴散方程的解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19E79A61-D378-2647-B3C3-7C0DFDA12CAA}"/>
                  </a:ext>
                </a:extLst>
              </p:cNvPr>
              <p:cNvSpPr txBox="1"/>
              <p:nvPr/>
            </p:nvSpPr>
            <p:spPr>
              <a:xfrm>
                <a:off x="7458973" y="437524"/>
                <a:ext cx="4431101" cy="956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𝜕𝜌</m:t>
                          </m:r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zh-TW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f>
                        <m:fPr>
                          <m:ctrlP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TW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19E79A61-D378-2647-B3C3-7C0DFDA12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973" y="437524"/>
                <a:ext cx="4431101" cy="9569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39B22652-6093-425E-24ED-C6DD46B502F2}"/>
                  </a:ext>
                </a:extLst>
              </p:cNvPr>
              <p:cNvSpPr txBox="1"/>
              <p:nvPr/>
            </p:nvSpPr>
            <p:spPr>
              <a:xfrm>
                <a:off x="675736" y="1510896"/>
                <a:ext cx="1084052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3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altLang="zh-TW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TW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39B22652-6093-425E-24ED-C6DD46B50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36" y="1510896"/>
                <a:ext cx="10840527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359703A1-20FF-4067-2C78-769CA420F976}"/>
                  </a:ext>
                </a:extLst>
              </p:cNvPr>
              <p:cNvSpPr txBox="1"/>
              <p:nvPr/>
            </p:nvSpPr>
            <p:spPr>
              <a:xfrm>
                <a:off x="675736" y="3629496"/>
                <a:ext cx="10840527" cy="717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3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3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3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altLang="zh-TW" sz="3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altLang="zh-TW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altLang="zh-TW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TW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TW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altLang="zh-TW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3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359703A1-20FF-4067-2C78-769CA420F9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36" y="3629496"/>
                <a:ext cx="10840527" cy="7176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AB938E45-3B66-1DDF-DB48-3855CA70D16A}"/>
                  </a:ext>
                </a:extLst>
              </p:cNvPr>
              <p:cNvSpPr txBox="1"/>
              <p:nvPr/>
            </p:nvSpPr>
            <p:spPr>
              <a:xfrm>
                <a:off x="675734" y="2337460"/>
                <a:ext cx="4712899" cy="9285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𝜕𝜌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f>
                        <m:fPr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AB938E45-3B66-1DDF-DB48-3855CA70D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34" y="2337460"/>
                <a:ext cx="4712899" cy="9285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9A13A53C-1783-7607-095C-6811FCEF4324}"/>
                  </a:ext>
                </a:extLst>
              </p:cNvPr>
              <p:cNvSpPr txBox="1"/>
              <p:nvPr/>
            </p:nvSpPr>
            <p:spPr>
              <a:xfrm>
                <a:off x="5175850" y="2337460"/>
                <a:ext cx="4658264" cy="956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9A13A53C-1783-7607-095C-6811FCEF43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850" y="2337460"/>
                <a:ext cx="4658264" cy="9569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5BD77260-CF7E-6325-2099-20B64CCC5090}"/>
                  </a:ext>
                </a:extLst>
              </p:cNvPr>
              <p:cNvSpPr txBox="1"/>
              <p:nvPr/>
            </p:nvSpPr>
            <p:spPr>
              <a:xfrm>
                <a:off x="675734" y="4611958"/>
                <a:ext cx="4712899" cy="981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𝜕𝜌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TW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altLang="zh-TW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altLang="zh-TW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f>
                        <m:fPr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5BD77260-CF7E-6325-2099-20B64CCC5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34" y="4611958"/>
                <a:ext cx="4712899" cy="9815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C3886876-A2D2-9DE5-3C7F-EBA8FFB9EDA0}"/>
                  </a:ext>
                </a:extLst>
              </p:cNvPr>
              <p:cNvSpPr txBox="1"/>
              <p:nvPr/>
            </p:nvSpPr>
            <p:spPr>
              <a:xfrm>
                <a:off x="5175850" y="4611958"/>
                <a:ext cx="4658264" cy="981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TW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altLang="zh-TW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altLang="zh-TW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C3886876-A2D2-9DE5-3C7F-EBA8FFB9E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850" y="4611958"/>
                <a:ext cx="4658264" cy="98155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39710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D26C9B-F8CD-9F68-57AB-8694ACE5B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BEC719-8474-F852-82A2-12584FAD7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擴散方程的解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489A3B9A-478D-A2EC-26A1-D4CC79876BB6}"/>
                  </a:ext>
                </a:extLst>
              </p:cNvPr>
              <p:cNvSpPr txBox="1"/>
              <p:nvPr/>
            </p:nvSpPr>
            <p:spPr>
              <a:xfrm>
                <a:off x="3387297" y="2827008"/>
                <a:ext cx="5440393" cy="1203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𝜕𝜌</m:t>
                          </m:r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TW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zh-TW" sz="3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f>
                        <m:fPr>
                          <m:ctrlPr>
                            <a:rPr lang="en-US" altLang="zh-TW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altLang="zh-TW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TW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489A3B9A-478D-A2EC-26A1-D4CC79876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297" y="2827008"/>
                <a:ext cx="5440393" cy="12039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C322CCEF-99C5-8B70-B881-D384AD9B83DF}"/>
                  </a:ext>
                </a:extLst>
              </p:cNvPr>
              <p:cNvSpPr txBox="1"/>
              <p:nvPr/>
            </p:nvSpPr>
            <p:spPr>
              <a:xfrm>
                <a:off x="1480858" y="1503569"/>
                <a:ext cx="4712899" cy="9285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𝜕𝜌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f>
                        <m:fPr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C322CCEF-99C5-8B70-B881-D384AD9B8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858" y="1503569"/>
                <a:ext cx="4712899" cy="9285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BD35B3FF-A8F2-C7BE-987C-5C56BD3ADE2E}"/>
                  </a:ext>
                </a:extLst>
              </p:cNvPr>
              <p:cNvSpPr txBox="1"/>
              <p:nvPr/>
            </p:nvSpPr>
            <p:spPr>
              <a:xfrm>
                <a:off x="5986725" y="1503569"/>
                <a:ext cx="4658264" cy="956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BD35B3FF-A8F2-C7BE-987C-5C56BD3AD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725" y="1503569"/>
                <a:ext cx="4658264" cy="9569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FF55F26B-5B46-2B33-5D20-9B3BDF1D28C0}"/>
                  </a:ext>
                </a:extLst>
              </p:cNvPr>
              <p:cNvSpPr txBox="1"/>
              <p:nvPr/>
            </p:nvSpPr>
            <p:spPr>
              <a:xfrm>
                <a:off x="1480858" y="4611958"/>
                <a:ext cx="4712899" cy="981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𝜕𝜌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TW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altLang="zh-TW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altLang="zh-TW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f>
                        <m:fPr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FF55F26B-5B46-2B33-5D20-9B3BDF1D2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858" y="4611958"/>
                <a:ext cx="4712899" cy="9815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045DE0E0-4272-8654-338E-0954EC7496C7}"/>
                  </a:ext>
                </a:extLst>
              </p:cNvPr>
              <p:cNvSpPr txBox="1"/>
              <p:nvPr/>
            </p:nvSpPr>
            <p:spPr>
              <a:xfrm>
                <a:off x="5986725" y="4611958"/>
                <a:ext cx="4658264" cy="981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TW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altLang="zh-TW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altLang="zh-TW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045DE0E0-4272-8654-338E-0954EC749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725" y="4611958"/>
                <a:ext cx="4658264" cy="9815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46647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28D36-6957-7862-5379-B1BAF46AD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F73E16-6634-A080-B2CB-55E91A99B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擴散方程的解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511B5B28-0A49-983E-557A-CB9F1C2AB8A9}"/>
                  </a:ext>
                </a:extLst>
              </p:cNvPr>
              <p:cNvSpPr txBox="1"/>
              <p:nvPr/>
            </p:nvSpPr>
            <p:spPr>
              <a:xfrm>
                <a:off x="675736" y="1802927"/>
                <a:ext cx="10840527" cy="1203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𝜕𝜌</m:t>
                          </m:r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TW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zh-TW" sz="3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f>
                        <m:fPr>
                          <m:ctrlPr>
                            <a:rPr lang="en-US" altLang="zh-TW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altLang="zh-TW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TW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511B5B28-0A49-983E-557A-CB9F1C2AB8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36" y="1802927"/>
                <a:ext cx="10840527" cy="12039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47458DD1-874B-1D6D-B87D-942906130C66}"/>
                  </a:ext>
                </a:extLst>
              </p:cNvPr>
              <p:cNvSpPr txBox="1"/>
              <p:nvPr/>
            </p:nvSpPr>
            <p:spPr>
              <a:xfrm>
                <a:off x="675735" y="3452004"/>
                <a:ext cx="10840527" cy="1337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3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altLang="zh-TW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altLang="zh-TW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3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3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zh-TW" sz="3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TW" sz="3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47458DD1-874B-1D6D-B87D-942906130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35" y="3452004"/>
                <a:ext cx="10840527" cy="13371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C0C2C00D-87CA-EF86-E58A-BC042D9420CD}"/>
                  </a:ext>
                </a:extLst>
              </p:cNvPr>
              <p:cNvSpPr txBox="1"/>
              <p:nvPr/>
            </p:nvSpPr>
            <p:spPr>
              <a:xfrm>
                <a:off x="675735" y="5380124"/>
                <a:ext cx="108405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TW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TW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altLang="zh-TW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C0C2C00D-87CA-EF86-E58A-BC042D942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35" y="5380124"/>
                <a:ext cx="1084052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67608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A8930-3B1E-2FCF-CFD6-B50BE17D0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387906-20A5-462E-9DF0-5B69FC44E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擴散方程的解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C6041851-34E9-E6F7-A7B0-062EB5C1847E}"/>
                  </a:ext>
                </a:extLst>
              </p:cNvPr>
              <p:cNvSpPr txBox="1"/>
              <p:nvPr/>
            </p:nvSpPr>
            <p:spPr>
              <a:xfrm>
                <a:off x="675736" y="1624647"/>
                <a:ext cx="10840527" cy="2482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TW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altLang="zh-TW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altLang="zh-TW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TW" sz="3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3600" i="1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altLang="zh-TW" sz="36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3600" i="1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altLang="zh-TW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3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altLang="zh-TW" sz="3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3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TW" sz="360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36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altLang="zh-TW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sz="3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TW" sz="3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altLang="zh-TW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altLang="zh-TW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altLang="zh-TW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altLang="zh-TW" sz="3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nary>
                        <m:naryPr>
                          <m:ctrlPr>
                            <a:rPr lang="en-US" altLang="zh-TW" sz="3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3600" i="1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altLang="zh-TW" sz="36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3600" i="1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altLang="zh-TW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3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36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3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TW" sz="3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altLang="zh-TW" sz="3600" b="0" i="1" smtClean="0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en-US" altLang="zh-TW" sz="36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zh-TW" sz="3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TW" alt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C6041851-34E9-E6F7-A7B0-062EB5C18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36" y="1624647"/>
                <a:ext cx="10840527" cy="24828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8FAB0D02-1CEA-68FD-BE7F-C029B601939C}"/>
                  </a:ext>
                </a:extLst>
              </p:cNvPr>
              <p:cNvSpPr txBox="1"/>
              <p:nvPr/>
            </p:nvSpPr>
            <p:spPr>
              <a:xfrm>
                <a:off x="675736" y="4360653"/>
                <a:ext cx="10840527" cy="1337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3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rad>
                        </m:den>
                      </m:f>
                      <m:r>
                        <a:rPr lang="en-US" altLang="zh-TW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altLang="zh-TW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3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3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zh-TW" sz="3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TW" sz="3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en-US" altLang="zh-TW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sz="3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sz="3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rad>
                        </m:den>
                      </m:f>
                      <m:r>
                        <a:rPr lang="en-US" altLang="zh-TW" sz="36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altLang="zh-TW" sz="3600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altLang="zh-TW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</m:d>
                    </m:oMath>
                  </m:oMathPara>
                </a14:m>
                <a:endParaRPr lang="zh-TW" alt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8FAB0D02-1CEA-68FD-BE7F-C029B6019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36" y="4360653"/>
                <a:ext cx="10840527" cy="13371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749831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6E231-684D-D285-8DF1-9DD46C974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719242-A390-05AD-FE22-4AC792D60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模擬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A8F4D0F-1A04-6061-EE16-DD372E8E3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7175"/>
            <a:ext cx="6511506" cy="1147613"/>
          </a:xfrm>
        </p:spPr>
        <p:txBody>
          <a:bodyPr/>
          <a:lstStyle/>
          <a:p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走 </a:t>
            </a:r>
            <a:r>
              <a:rPr lang="en-US" altLang="zh-TW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41</a:t>
            </a:r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步，每次移動一單位距離</a:t>
            </a:r>
            <a:endPara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重複 </a:t>
            </a:r>
            <a:r>
              <a:rPr lang="en-US" altLang="zh-TW" b="1" dirty="0">
                <a:solidFill>
                  <a:srgbClr val="7030A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500</a:t>
            </a:r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次，紀錄最終位置</a:t>
            </a:r>
            <a:endPara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9CE335E-8B0C-84B3-E754-92E39FFEC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269" y="2674788"/>
            <a:ext cx="8127461" cy="325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7686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D4D16-B932-248E-B19F-519DB5644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FFB7C5-9F6C-5809-2EDD-1C926BD3D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擴散方程的解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A2455AB6-EEE7-06C1-9BBD-E6AC88BE98A2}"/>
                  </a:ext>
                </a:extLst>
              </p:cNvPr>
              <p:cNvSpPr txBox="1"/>
              <p:nvPr/>
            </p:nvSpPr>
            <p:spPr>
              <a:xfrm>
                <a:off x="675735" y="1630398"/>
                <a:ext cx="10840527" cy="1203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𝜕𝜌</m:t>
                          </m:r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TW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zh-TW" sz="3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f>
                        <m:fPr>
                          <m:ctrlPr>
                            <a:rPr lang="en-US" altLang="zh-TW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altLang="zh-TW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TW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A2455AB6-EEE7-06C1-9BBD-E6AC88BE9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35" y="1630398"/>
                <a:ext cx="10840527" cy="12039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4AF56223-CDFC-92D2-B28F-96CCC8C4C25B}"/>
                  </a:ext>
                </a:extLst>
              </p:cNvPr>
              <p:cNvSpPr txBox="1"/>
              <p:nvPr/>
            </p:nvSpPr>
            <p:spPr>
              <a:xfrm>
                <a:off x="675734" y="3158706"/>
                <a:ext cx="10840527" cy="1284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3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sz="3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sz="3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rad>
                        </m:den>
                      </m:f>
                      <m:r>
                        <a:rPr lang="en-US" altLang="zh-TW" sz="36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altLang="zh-TW" sz="3600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altLang="zh-TW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</m:d>
                      <m:r>
                        <a:rPr lang="en-US" altLang="zh-TW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zh-TW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𝐷𝑡</m:t>
                              </m:r>
                            </m:e>
                          </m:rad>
                        </m:den>
                      </m:f>
                      <m:r>
                        <a:rPr lang="en-US" altLang="zh-TW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TW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altLang="zh-TW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4AF56223-CDFC-92D2-B28F-96CCC8C4C2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34" y="3158706"/>
                <a:ext cx="10840527" cy="12844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24E1B607-E714-C849-0FB5-BEF4B709178E}"/>
                  </a:ext>
                </a:extLst>
              </p:cNvPr>
              <p:cNvSpPr txBox="1"/>
              <p:nvPr/>
            </p:nvSpPr>
            <p:spPr>
              <a:xfrm>
                <a:off x="763438" y="4593567"/>
                <a:ext cx="10840527" cy="1134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36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altLang="zh-TW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sz="3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sz="3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zh-TW" sz="3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𝐷𝑡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zh-TW" altLang="en-US" sz="3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24E1B607-E714-C849-0FB5-BEF4B70917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438" y="4593567"/>
                <a:ext cx="10840527" cy="11344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58382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B1A79B-29FA-67B8-75FF-E8BBC4B5B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D9A0E3F-2FC5-26DB-9EED-06D19A540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擴散方程的解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E763BBF0-5C7E-65C1-B9BF-EC046CEBD22A}"/>
                  </a:ext>
                </a:extLst>
              </p:cNvPr>
              <p:cNvSpPr txBox="1"/>
              <p:nvPr/>
            </p:nvSpPr>
            <p:spPr>
              <a:xfrm>
                <a:off x="675735" y="1630398"/>
                <a:ext cx="10840527" cy="1203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𝜕𝜌</m:t>
                          </m:r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TW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zh-TW" sz="3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f>
                        <m:fPr>
                          <m:ctrlPr>
                            <a:rPr lang="en-US" altLang="zh-TW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TW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altLang="zh-TW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TW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altLang="zh-TW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A2455AB6-EEE7-06C1-9BBD-E6AC88BE9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35" y="1630398"/>
                <a:ext cx="10840527" cy="12039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C86AA81B-7E6E-8BCA-3C29-5E6C93AA6C69}"/>
                  </a:ext>
                </a:extLst>
              </p:cNvPr>
              <p:cNvSpPr txBox="1"/>
              <p:nvPr/>
            </p:nvSpPr>
            <p:spPr>
              <a:xfrm>
                <a:off x="7225572" y="3862148"/>
                <a:ext cx="2791132" cy="11447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36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altLang="zh-TW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sz="3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sz="3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zh-TW" sz="3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𝐷𝑡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zh-TW" altLang="en-US" sz="3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C86AA81B-7E6E-8BCA-3C29-5E6C93AA6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572" y="3862148"/>
                <a:ext cx="2791132" cy="11447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CCD4C4D9-6DA1-740C-1376-0467296BEE6B}"/>
                  </a:ext>
                </a:extLst>
              </p:cNvPr>
              <p:cNvSpPr txBox="1"/>
              <p:nvPr/>
            </p:nvSpPr>
            <p:spPr>
              <a:xfrm>
                <a:off x="1440124" y="3770200"/>
                <a:ext cx="4560498" cy="1236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3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zh-TW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𝐷𝑡</m:t>
                              </m:r>
                            </m:e>
                          </m:rad>
                        </m:den>
                      </m:f>
                      <m:r>
                        <a:rPr lang="en-US" altLang="zh-TW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TW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3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altLang="zh-TW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CCD4C4D9-6DA1-740C-1376-0467296BE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124" y="3770200"/>
                <a:ext cx="4560498" cy="12366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83717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FA672F-CB31-46B2-DC36-FBBB43048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D63B79-8B5E-6B55-20CB-C9DE38B24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擴散方程的解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D53D2816-3FFD-2A45-7E89-8731AB479A4C}"/>
                  </a:ext>
                </a:extLst>
              </p:cNvPr>
              <p:cNvSpPr txBox="1"/>
              <p:nvPr/>
            </p:nvSpPr>
            <p:spPr>
              <a:xfrm>
                <a:off x="675736" y="3105834"/>
                <a:ext cx="1084052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</m:d>
                      <m:r>
                        <a:rPr lang="en-US" altLang="zh-TW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altLang="zh-TW" sz="3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sSup>
                        <m:sSupPr>
                          <m:ctrlPr>
                            <a:rPr lang="en-US" altLang="zh-TW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36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</m:d>
                      <m:r>
                        <a:rPr lang="en-US" altLang="zh-TW" sz="36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altLang="zh-TW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</m:d>
                      <m:r>
                        <a:rPr lang="en-US" altLang="zh-TW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D53D2816-3FFD-2A45-7E89-8731AB479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36" y="3105834"/>
                <a:ext cx="10840527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08D99501-89BC-FFB5-A4B2-31438F674172}"/>
                  </a:ext>
                </a:extLst>
              </p:cNvPr>
              <p:cNvSpPr txBox="1"/>
              <p:nvPr/>
            </p:nvSpPr>
            <p:spPr>
              <a:xfrm>
                <a:off x="9609827" y="519021"/>
                <a:ext cx="2356448" cy="793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altLang="zh-TW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zh-TW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𝐷𝑡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zh-TW" alt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08D99501-89BC-FFB5-A4B2-31438F674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9827" y="519021"/>
                <a:ext cx="2356448" cy="7939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054E9777-2B21-7C36-B685-811DED738FB6}"/>
                  </a:ext>
                </a:extLst>
              </p:cNvPr>
              <p:cNvSpPr txBox="1"/>
              <p:nvPr/>
            </p:nvSpPr>
            <p:spPr>
              <a:xfrm>
                <a:off x="6265652" y="457657"/>
                <a:ext cx="3850258" cy="855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𝐷𝑡</m:t>
                              </m:r>
                            </m:e>
                          </m:rad>
                        </m:den>
                      </m:f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054E9777-2B21-7C36-B685-811DED738F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652" y="457657"/>
                <a:ext cx="3850258" cy="8552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43465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AC644-3B60-7203-7865-BD2EE465D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4B7377-DF53-15C0-B733-DFD1F49E5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擴散方程的解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B19E6637-3485-AD70-9714-43627078DB72}"/>
                  </a:ext>
                </a:extLst>
              </p:cNvPr>
              <p:cNvSpPr txBox="1"/>
              <p:nvPr/>
            </p:nvSpPr>
            <p:spPr>
              <a:xfrm>
                <a:off x="675736" y="2813651"/>
                <a:ext cx="10840527" cy="1337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</m:d>
                      <m:r>
                        <a:rPr lang="en-US" altLang="zh-TW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altLang="zh-TW" sz="3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sSup>
                        <m:sSupPr>
                          <m:ctrlPr>
                            <a:rPr lang="en-US" altLang="zh-TW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36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</m:d>
                      <m:r>
                        <a:rPr lang="en-US" altLang="zh-TW" sz="36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altLang="zh-TW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</m:d>
                      <m:r>
                        <a:rPr lang="en-US" altLang="zh-TW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=0=</m:t>
                      </m:r>
                      <m:f>
                        <m:fPr>
                          <m:ctrlP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den>
                      </m:f>
                      <m:d>
                        <m:dPr>
                          <m:ctrlP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𝑑𝑓</m:t>
                              </m:r>
                            </m:num>
                            <m:den>
                              <m:r>
                                <a:rPr lang="en-US" altLang="zh-TW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TW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den>
                          </m:f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TW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</m:d>
                    </m:oMath>
                  </m:oMathPara>
                </a14:m>
                <a:endParaRPr lang="zh-TW" alt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D53D2816-3FFD-2A45-7E89-8731AB479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36" y="2813651"/>
                <a:ext cx="10840527" cy="13371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B96CE64E-E413-E32F-467A-7257A87B8163}"/>
                  </a:ext>
                </a:extLst>
              </p:cNvPr>
              <p:cNvSpPr txBox="1"/>
              <p:nvPr/>
            </p:nvSpPr>
            <p:spPr>
              <a:xfrm>
                <a:off x="9609827" y="519021"/>
                <a:ext cx="2356448" cy="793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altLang="zh-TW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zh-TW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𝐷𝑡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zh-TW" alt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08D99501-89BC-FFB5-A4B2-31438F674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9827" y="519021"/>
                <a:ext cx="2356448" cy="7939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FB04B15C-ADA2-5A92-A580-21116F1BC945}"/>
                  </a:ext>
                </a:extLst>
              </p:cNvPr>
              <p:cNvSpPr txBox="1"/>
              <p:nvPr/>
            </p:nvSpPr>
            <p:spPr>
              <a:xfrm>
                <a:off x="6265652" y="457657"/>
                <a:ext cx="3850258" cy="855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𝐷𝑡</m:t>
                              </m:r>
                            </m:e>
                          </m:rad>
                        </m:den>
                      </m:f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054E9777-2B21-7C36-B685-811DED738F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652" y="457657"/>
                <a:ext cx="3850258" cy="8552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26368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08E76-87DF-BECC-4E31-366B6FDF5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E09790-5CF2-B262-E47F-C1A71BF79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擴散方程的解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77AECD9C-2FA1-BD48-BDC8-DC601C6ABC5A}"/>
                  </a:ext>
                </a:extLst>
              </p:cNvPr>
              <p:cNvSpPr txBox="1"/>
              <p:nvPr/>
            </p:nvSpPr>
            <p:spPr>
              <a:xfrm>
                <a:off x="675736" y="2809375"/>
                <a:ext cx="10840527" cy="12392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3600" i="1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altLang="zh-TW" sz="3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sz="3600" i="1">
                              <a:latin typeface="Cambria Math" panose="02040503050406030204" pitchFamily="18" charset="0"/>
                            </a:rPr>
                            <m:t>𝜂</m:t>
                          </m:r>
                        </m:den>
                      </m:f>
                      <m:r>
                        <a:rPr lang="en-US" altLang="zh-TW" sz="36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altLang="zh-TW" sz="36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TW" sz="3600" i="1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altLang="zh-TW" sz="3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3600" b="0" i="0" smtClean="0">
                          <a:latin typeface="Cambria Math" panose="02040503050406030204" pitchFamily="18" charset="0"/>
                        </a:rPr>
                        <m:t>const</m:t>
                      </m:r>
                      <m:r>
                        <a:rPr lang="en-US" altLang="zh-TW" sz="3600" b="0" i="0" smtClean="0">
                          <a:latin typeface="Cambria Math" panose="02040503050406030204" pitchFamily="18" charset="0"/>
                        </a:rPr>
                        <m:t>.=0</m:t>
                      </m:r>
                    </m:oMath>
                  </m:oMathPara>
                </a14:m>
                <a:endParaRPr lang="zh-TW" alt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77AECD9C-2FA1-BD48-BDC8-DC601C6AB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36" y="2809375"/>
                <a:ext cx="10840527" cy="12392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B96455FF-C092-2E64-33CA-B807EA238322}"/>
                  </a:ext>
                </a:extLst>
              </p:cNvPr>
              <p:cNvSpPr txBox="1"/>
              <p:nvPr/>
            </p:nvSpPr>
            <p:spPr>
              <a:xfrm>
                <a:off x="9609827" y="519021"/>
                <a:ext cx="2356448" cy="793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altLang="zh-TW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zh-TW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𝐷𝑡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zh-TW" alt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B96455FF-C092-2E64-33CA-B807EA2383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9827" y="519021"/>
                <a:ext cx="2356448" cy="7939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2CC320A3-3554-B62F-1A75-F8237917201F}"/>
                  </a:ext>
                </a:extLst>
              </p:cNvPr>
              <p:cNvSpPr txBox="1"/>
              <p:nvPr/>
            </p:nvSpPr>
            <p:spPr>
              <a:xfrm>
                <a:off x="6265652" y="457657"/>
                <a:ext cx="3850258" cy="855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𝐷𝑡</m:t>
                              </m:r>
                            </m:e>
                          </m:rad>
                        </m:den>
                      </m:f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2CC320A3-3554-B62F-1A75-F82379172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652" y="457657"/>
                <a:ext cx="3850258" cy="8552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78777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06DDED-3DE8-9C61-9AD6-7A1DD8D8C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16E2C2-72C6-B99B-8CFD-DCB12EBAA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擴散方程的解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9E0965E0-C540-F664-5651-76E9670B859F}"/>
                  </a:ext>
                </a:extLst>
              </p:cNvPr>
              <p:cNvSpPr txBox="1"/>
              <p:nvPr/>
            </p:nvSpPr>
            <p:spPr>
              <a:xfrm>
                <a:off x="675736" y="2809375"/>
                <a:ext cx="10840527" cy="1242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3600" i="1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altLang="zh-TW" sz="36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sz="3600" i="1">
                              <a:latin typeface="Cambria Math" panose="02040503050406030204" pitchFamily="18" charset="0"/>
                            </a:rPr>
                            <m:t>𝜂</m:t>
                          </m:r>
                        </m:den>
                      </m:f>
                      <m:r>
                        <a:rPr lang="en-US" altLang="zh-TW" sz="36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36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TW" sz="36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TW" sz="3600" i="1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altLang="zh-TW" sz="3600" i="1">
                          <a:latin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en-US" altLang="zh-TW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3600" i="1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altLang="zh-TW" sz="3600" i="1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en-US" altLang="zh-TW" sz="36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3600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altLang="zh-TW" sz="3600" i="1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altLang="zh-TW" sz="36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3600" i="1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altLang="zh-TW" sz="3600" i="1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en-US" altLang="zh-TW" sz="36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TW" sz="36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altLang="zh-TW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US" altLang="zh-TW" sz="3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3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3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altLang="zh-TW" sz="3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9E0965E0-C540-F664-5651-76E9670B8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36" y="2809375"/>
                <a:ext cx="10840527" cy="12426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33B8AEF9-3B08-094E-22AA-02CA0C029BCB}"/>
                  </a:ext>
                </a:extLst>
              </p:cNvPr>
              <p:cNvSpPr txBox="1"/>
              <p:nvPr/>
            </p:nvSpPr>
            <p:spPr>
              <a:xfrm>
                <a:off x="9609827" y="519021"/>
                <a:ext cx="2356448" cy="793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altLang="zh-TW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zh-TW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𝐷𝑡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zh-TW" alt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33B8AEF9-3B08-094E-22AA-02CA0C029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9827" y="519021"/>
                <a:ext cx="2356448" cy="7939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7A3BAB7B-2D04-975D-7473-436E61532F04}"/>
                  </a:ext>
                </a:extLst>
              </p:cNvPr>
              <p:cNvSpPr txBox="1"/>
              <p:nvPr/>
            </p:nvSpPr>
            <p:spPr>
              <a:xfrm>
                <a:off x="6265652" y="457657"/>
                <a:ext cx="3850258" cy="855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𝐷𝑡</m:t>
                              </m:r>
                            </m:e>
                          </m:rad>
                        </m:den>
                      </m:f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7A3BAB7B-2D04-975D-7473-436E61532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652" y="457657"/>
                <a:ext cx="3850258" cy="8552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6873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FFEA0-8BFF-BA34-4E73-3C45A3834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50560F-5E33-A006-F9F0-BB8643A3F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擴散方程的解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60CAAA35-E6DC-8E64-CC20-013E0C6A8676}"/>
                  </a:ext>
                </a:extLst>
              </p:cNvPr>
              <p:cNvSpPr txBox="1"/>
              <p:nvPr/>
            </p:nvSpPr>
            <p:spPr>
              <a:xfrm>
                <a:off x="675736" y="3844545"/>
                <a:ext cx="10840527" cy="12779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360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zh-TW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3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3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3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sz="3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sz="3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zh-TW" sz="3600" i="1">
                                  <a:latin typeface="Cambria Math" panose="02040503050406030204" pitchFamily="18" charset="0"/>
                                </a:rPr>
                                <m:t>𝐷𝑡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altLang="zh-TW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3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3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36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sz="3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3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3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sz="3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zh-TW" sz="3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𝐷𝑡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60CAAA35-E6DC-8E64-CC20-013E0C6A8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36" y="3844545"/>
                <a:ext cx="10840527" cy="12779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D0FB72FE-DE37-5321-79DC-3FB8F696781A}"/>
                  </a:ext>
                </a:extLst>
              </p:cNvPr>
              <p:cNvSpPr txBox="1"/>
              <p:nvPr/>
            </p:nvSpPr>
            <p:spPr>
              <a:xfrm>
                <a:off x="9609827" y="519021"/>
                <a:ext cx="2356448" cy="793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altLang="zh-TW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zh-TW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𝐷𝑡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zh-TW" alt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D0FB72FE-DE37-5321-79DC-3FB8F6967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9827" y="519021"/>
                <a:ext cx="2356448" cy="7939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6BEC695D-F119-D0F0-EBBF-9EA642707122}"/>
                  </a:ext>
                </a:extLst>
              </p:cNvPr>
              <p:cNvSpPr txBox="1"/>
              <p:nvPr/>
            </p:nvSpPr>
            <p:spPr>
              <a:xfrm>
                <a:off x="2844676" y="2264517"/>
                <a:ext cx="10515600" cy="1039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𝐷𝑡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altLang="zh-TW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zh-TW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𝐷𝑡</m:t>
                              </m:r>
                            </m:den>
                          </m:f>
                        </m:sup>
                      </m:sSup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⟹</m:t>
                      </m:r>
                      <m:nary>
                        <m:naryPr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lit/>
                            </m:r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6BEC695D-F119-D0F0-EBBF-9EA6427071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4676" y="2264517"/>
                <a:ext cx="10515600" cy="10397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>
            <a:extLst>
              <a:ext uri="{FF2B5EF4-FFF2-40B4-BE49-F238E27FC236}">
                <a16:creationId xmlns:a16="http://schemas.microsoft.com/office/drawing/2014/main" id="{7B263D34-9520-41A7-37E8-6B86D3757B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9093" y="3620258"/>
            <a:ext cx="2456209" cy="183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898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54A5E-BF88-0F29-C6E7-E9A549961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296B4A-CEFD-D056-85B6-8A657031C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其他參考資料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BE2CE1AE-0FAC-7BF7-3885-BC68D7FE54D6}"/>
              </a:ext>
            </a:extLst>
          </p:cNvPr>
          <p:cNvSpPr txBox="1"/>
          <p:nvPr/>
        </p:nvSpPr>
        <p:spPr>
          <a:xfrm>
            <a:off x="1006415" y="1782792"/>
            <a:ext cx="93841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>
                <a:hlinkClick r:id="rId2"/>
              </a:rPr>
              <a:t>https://en.wikipedia.org/wiki/Brownian_motion</a:t>
            </a: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Chan, E. (2013). </a:t>
            </a:r>
            <a:r>
              <a:rPr lang="en-US" altLang="zh-TW" i="1" dirty="0"/>
              <a:t>Algorithmic trading: Winning strategies and their rationale</a:t>
            </a:r>
            <a:r>
              <a:rPr lang="en-US" altLang="zh-TW" dirty="0"/>
              <a:t>. John Wiley &amp; Sons.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919956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4079FA7C-27B2-BDF6-953E-0A56CE6B0859}"/>
              </a:ext>
            </a:extLst>
          </p:cNvPr>
          <p:cNvSpPr txBox="1"/>
          <p:nvPr/>
        </p:nvSpPr>
        <p:spPr>
          <a:xfrm>
            <a:off x="736871" y="1381010"/>
            <a:ext cx="4058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何承祐 </a:t>
            </a:r>
            <a:r>
              <a:rPr lang="en-US" altLang="zh-TW" sz="2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Cheng-You Ho</a:t>
            </a:r>
            <a:endParaRPr lang="en-US" sz="28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234A8FE7-A9F0-17F4-9943-630B9485645C}"/>
              </a:ext>
            </a:extLst>
          </p:cNvPr>
          <p:cNvSpPr txBox="1"/>
          <p:nvPr/>
        </p:nvSpPr>
        <p:spPr>
          <a:xfrm>
            <a:off x="5354878" y="1505365"/>
            <a:ext cx="2883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  <a:hlinkClick r:id="rId3"/>
              </a:rPr>
              <a:t>https://cyh1368.github.io/</a:t>
            </a:r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endParaRPr lang="en-US" sz="1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193B275A-D782-1900-3029-56C7C731DD02}"/>
              </a:ext>
            </a:extLst>
          </p:cNvPr>
          <p:cNvSpPr txBox="1"/>
          <p:nvPr/>
        </p:nvSpPr>
        <p:spPr>
          <a:xfrm>
            <a:off x="4567376" y="5476990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從</a:t>
            </a:r>
            <a:r>
              <a:rPr lang="zh-TW" altLang="en-US" sz="1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布朗運動</a:t>
            </a:r>
            <a:r>
              <a:rPr lang="zh-TW" altLang="en-US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到</a:t>
            </a:r>
            <a:r>
              <a:rPr lang="zh-TW" altLang="en-US" sz="1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華爾街</a:t>
            </a:r>
            <a:r>
              <a:rPr lang="zh-TW" altLang="en-US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</a:t>
            </a:r>
            <a:r>
              <a:rPr lang="zh-TW" altLang="en-US" sz="1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隨機之旅</a:t>
            </a:r>
            <a:endParaRPr lang="en-US" altLang="zh-TW" sz="16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en-US" altLang="zh-TW" sz="1600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IPhOC</a:t>
            </a:r>
            <a:r>
              <a:rPr lang="en-US" altLang="zh-TW" sz="1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2025 </a:t>
            </a:r>
            <a:r>
              <a:rPr lang="en-US" altLang="zh-TW" sz="1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Fun Physics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9EBF9546-ED73-EBD8-B500-ADE915B6A9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4341" y="1904230"/>
            <a:ext cx="2244559" cy="2339735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CC25E700-C2E2-50E8-892F-B87918A7828C}"/>
              </a:ext>
            </a:extLst>
          </p:cNvPr>
          <p:cNvSpPr txBox="1"/>
          <p:nvPr/>
        </p:nvSpPr>
        <p:spPr>
          <a:xfrm>
            <a:off x="8681798" y="1560593"/>
            <a:ext cx="2883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上課資源</a:t>
            </a:r>
            <a:endParaRPr lang="en-US" sz="16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F9FFDF9-CD72-D263-05DB-E385C6BD36B8}"/>
              </a:ext>
            </a:extLst>
          </p:cNvPr>
          <p:cNvSpPr txBox="1"/>
          <p:nvPr/>
        </p:nvSpPr>
        <p:spPr>
          <a:xfrm>
            <a:off x="736871" y="2161794"/>
            <a:ext cx="3955899" cy="2534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2022 IJSO	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銀</a:t>
            </a:r>
            <a:endParaRPr lang="en-US" altLang="zh-TW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2025 </a:t>
            </a:r>
            <a:r>
              <a:rPr lang="en-US" altLang="zh-TW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APhO</a:t>
            </a:r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	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金</a:t>
            </a:r>
            <a:endParaRPr lang="en-US" altLang="zh-TW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2025 </a:t>
            </a:r>
            <a:r>
              <a:rPr lang="en-US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IPhO</a:t>
            </a:r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	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銀</a:t>
            </a:r>
            <a:endParaRPr lang="en-US" altLang="zh-TW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Yale University	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升大一</a:t>
            </a:r>
            <a:endParaRPr lang="en-US" altLang="zh-TW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  <a:hlinkClick r:id="rId5"/>
              </a:rPr>
              <a:t>chengyou1368@gmail.com</a:t>
            </a:r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4792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CF0CA-9DDB-278E-CA78-4D108A2FD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FD23F8-D620-7232-1222-504E3E09D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模擬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416C13F-09A6-CB5C-1439-A40309CCB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7175"/>
            <a:ext cx="6511506" cy="1147613"/>
          </a:xfrm>
        </p:spPr>
        <p:txBody>
          <a:bodyPr/>
          <a:lstStyle/>
          <a:p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走 </a:t>
            </a:r>
            <a:r>
              <a:rPr lang="en-US" altLang="zh-TW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</a:t>
            </a:r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步，每次移動一單位距離</a:t>
            </a:r>
            <a:endPara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重複 </a:t>
            </a:r>
            <a:r>
              <a:rPr lang="en-US" altLang="zh-TW" b="1" dirty="0">
                <a:solidFill>
                  <a:srgbClr val="7030A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</a:t>
            </a:r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次，紀錄最終位置</a:t>
            </a:r>
            <a:endPara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51066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0C88AC-751F-760B-F7D1-04595B7E3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216C4E-2F13-CA9D-DB21-3E81DAD26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模擬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378E698-E5A7-BA63-2743-16C023347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1550" y="523876"/>
            <a:ext cx="3600450" cy="784225"/>
          </a:xfrm>
        </p:spPr>
        <p:txBody>
          <a:bodyPr>
            <a:normAutofit/>
          </a:bodyPr>
          <a:lstStyle/>
          <a:p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走 </a:t>
            </a:r>
            <a:r>
              <a:rPr lang="en-US" altLang="zh-TW" sz="16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</a:t>
            </a:r>
            <a:r>
              <a:rPr lang="en-US" altLang="zh-TW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步，每次移動一單位距離</a:t>
            </a:r>
            <a:endParaRPr lang="en-US" altLang="zh-TW" sz="1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重複 </a:t>
            </a:r>
            <a:r>
              <a:rPr lang="en-US" altLang="zh-TW" sz="1600" b="1" dirty="0">
                <a:solidFill>
                  <a:srgbClr val="7030A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</a:t>
            </a:r>
            <a:r>
              <a:rPr lang="en-US" altLang="zh-TW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次，紀錄最終位置</a:t>
            </a:r>
            <a:endParaRPr lang="en-US" altLang="zh-TW" sz="1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E54CEC5-BE5D-97A9-551F-9271A7C40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015" y="2128518"/>
            <a:ext cx="9451970" cy="3780788"/>
          </a:xfrm>
          <a:prstGeom prst="rect">
            <a:avLst/>
          </a:prstGeom>
        </p:spPr>
      </p:pic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85DA2505-A08A-24D5-DBA7-B7BB0A69C9AC}"/>
              </a:ext>
            </a:extLst>
          </p:cNvPr>
          <p:cNvSpPr txBox="1">
            <a:spLocks/>
          </p:cNvSpPr>
          <p:nvPr/>
        </p:nvSpPr>
        <p:spPr>
          <a:xfrm>
            <a:off x="3467100" y="1466848"/>
            <a:ext cx="5257800" cy="562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走 </a:t>
            </a:r>
            <a:r>
              <a:rPr lang="en-US" altLang="zh-TW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t=150</a:t>
            </a:r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步，重複 </a:t>
            </a:r>
            <a:r>
              <a:rPr lang="en-US" altLang="zh-TW" b="1" dirty="0">
                <a:solidFill>
                  <a:srgbClr val="7030A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N=200</a:t>
            </a:r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次</a:t>
            </a:r>
            <a:endPara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46821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4577C4-8177-6C2E-C77A-25C83BE3A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817AED-8273-69D5-E03F-914D09156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模擬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3E2AEB0-B35F-55AA-4D57-C62796DC0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1550" y="523876"/>
            <a:ext cx="3600450" cy="784225"/>
          </a:xfrm>
        </p:spPr>
        <p:txBody>
          <a:bodyPr>
            <a:normAutofit/>
          </a:bodyPr>
          <a:lstStyle/>
          <a:p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走 </a:t>
            </a:r>
            <a:r>
              <a:rPr lang="en-US" altLang="zh-TW" sz="1600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</a:t>
            </a:r>
            <a:r>
              <a:rPr lang="en-US" altLang="zh-TW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步，每次移動一單位距離</a:t>
            </a:r>
            <a:endParaRPr lang="en-US" altLang="zh-TW" sz="1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重複 </a:t>
            </a:r>
            <a:r>
              <a:rPr lang="en-US" altLang="zh-TW" sz="1600" b="1" dirty="0">
                <a:solidFill>
                  <a:srgbClr val="7030A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</a:t>
            </a:r>
            <a:r>
              <a:rPr lang="en-US" altLang="zh-TW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sz="1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次，紀錄最終位置</a:t>
            </a:r>
            <a:endParaRPr lang="en-US" altLang="zh-TW" sz="16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60E69B06-9BBF-DEB2-998B-AEB7EB2C832F}"/>
              </a:ext>
            </a:extLst>
          </p:cNvPr>
          <p:cNvSpPr txBox="1">
            <a:spLocks/>
          </p:cNvSpPr>
          <p:nvPr/>
        </p:nvSpPr>
        <p:spPr>
          <a:xfrm>
            <a:off x="3467100" y="1466848"/>
            <a:ext cx="5257800" cy="562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走 </a:t>
            </a:r>
            <a:r>
              <a:rPr lang="en-US" altLang="zh-TW" b="1" dirty="0">
                <a:solidFill>
                  <a:srgbClr val="0070C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t=150</a:t>
            </a:r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步，重複 </a:t>
            </a:r>
            <a:r>
              <a:rPr lang="en-US" altLang="zh-TW" b="1" dirty="0">
                <a:solidFill>
                  <a:srgbClr val="7030A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N=1000</a:t>
            </a:r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次</a:t>
            </a:r>
            <a:endParaRPr lang="en-US" altLang="zh-TW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AB79767-2DA9-8CAD-ED70-482D030AA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000" y="2129306"/>
            <a:ext cx="9450000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971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1109</TotalTime>
  <Words>1861</Words>
  <Application>Microsoft Office PowerPoint</Application>
  <PresentationFormat>寬螢幕</PresentationFormat>
  <Paragraphs>342</Paragraphs>
  <Slides>68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68</vt:i4>
      </vt:variant>
    </vt:vector>
  </HeadingPairs>
  <TitlesOfParts>
    <vt:vector size="79" baseType="lpstr">
      <vt:lpstr>Microsoft JhengHei</vt:lpstr>
      <vt:lpstr>Microsoft JhengHei UI</vt:lpstr>
      <vt:lpstr>Microsoft YaHei</vt:lpstr>
      <vt:lpstr>Microsoft YaHei UI</vt:lpstr>
      <vt:lpstr>Arial</vt:lpstr>
      <vt:lpstr>Calibri</vt:lpstr>
      <vt:lpstr>Calibri Light</vt:lpstr>
      <vt:lpstr>Cambria Math</vt:lpstr>
      <vt:lpstr>Microsoft Himalaya</vt:lpstr>
      <vt:lpstr>Times New Roman</vt:lpstr>
      <vt:lpstr>Office 佈景主題</vt:lpstr>
      <vt:lpstr>PowerPoint 簡報</vt:lpstr>
      <vt:lpstr>小遊戲</vt:lpstr>
      <vt:lpstr>小遊戲 = 隨機漫步 Random Walk</vt:lpstr>
      <vt:lpstr>隨機漫步 Random Walk</vt:lpstr>
      <vt:lpstr>歷史</vt:lpstr>
      <vt:lpstr>模擬</vt:lpstr>
      <vt:lpstr>模擬</vt:lpstr>
      <vt:lpstr>模擬</vt:lpstr>
      <vt:lpstr>模擬</vt:lpstr>
      <vt:lpstr>模擬</vt:lpstr>
      <vt:lpstr>最終位置的分散程度</vt:lpstr>
      <vt:lpstr>最終位置的分散程度</vt:lpstr>
      <vt:lpstr>最終位置的分散程度</vt:lpstr>
      <vt:lpstr>最終位置的分散程度</vt:lpstr>
      <vt:lpstr>決定指數 α</vt:lpstr>
      <vt:lpstr>決定指數 α</vt:lpstr>
      <vt:lpstr>決定指數 α</vt:lpstr>
      <vt:lpstr>決定指數 α</vt:lpstr>
      <vt:lpstr>決定指數 α</vt:lpstr>
      <vt:lpstr>決定指數 α</vt:lpstr>
      <vt:lpstr>決定指數 α</vt:lpstr>
      <vt:lpstr>決定指數 α</vt:lpstr>
      <vt:lpstr>決定比例常數</vt:lpstr>
      <vt:lpstr>決定比例常數</vt:lpstr>
      <vt:lpstr>Einstein’s Theory</vt:lpstr>
      <vt:lpstr>Einstein’s Theory</vt:lpstr>
      <vt:lpstr>Einstein’s Theory</vt:lpstr>
      <vt:lpstr>Einstein’s Theory: 泰勒展開</vt:lpstr>
      <vt:lpstr>Einstein’s Theory: 泰勒展開</vt:lpstr>
      <vt:lpstr>Einstein’s Theory</vt:lpstr>
      <vt:lpstr>Einstein’s Theory</vt:lpstr>
      <vt:lpstr>Einstein’s Theory: 位移機率密度</vt:lpstr>
      <vt:lpstr>Einstein’s Theory: 泰勒展開</vt:lpstr>
      <vt:lpstr>Einstein’s Theory</vt:lpstr>
      <vt:lpstr>Einstein’s Theory</vt:lpstr>
      <vt:lpstr>Einstein’s Theory</vt:lpstr>
      <vt:lpstr>Einstein’s Theory</vt:lpstr>
      <vt:lpstr>Einstein’s Theory</vt:lpstr>
      <vt:lpstr>Einstein’s Theory</vt:lpstr>
      <vt:lpstr>Einstein’s Theory</vt:lpstr>
      <vt:lpstr>Einstein’s Theory</vt:lpstr>
      <vt:lpstr>Einstein’s Theory</vt:lpstr>
      <vt:lpstr>Einstein’s Theory</vt:lpstr>
      <vt:lpstr>Einstein’s Theory</vt:lpstr>
      <vt:lpstr>Einstein’s Theory</vt:lpstr>
      <vt:lpstr>Einstein’s Theory: 實驗驗證</vt:lpstr>
      <vt:lpstr>Einstein’s Theory: 實驗驗證</vt:lpstr>
      <vt:lpstr>Einstein’s Theory: 實驗驗證</vt:lpstr>
      <vt:lpstr>均值回歸 Mean Reversion</vt:lpstr>
      <vt:lpstr>均值回歸 Mean Reversion</vt:lpstr>
      <vt:lpstr>均值回歸 ADF 測試</vt:lpstr>
      <vt:lpstr>均值回歸 方差比值檢驗</vt:lpstr>
      <vt:lpstr>均值回歸的應用</vt:lpstr>
      <vt:lpstr>擴散方程的解</vt:lpstr>
      <vt:lpstr>擴散方程的解</vt:lpstr>
      <vt:lpstr>擴散方程的解</vt:lpstr>
      <vt:lpstr>擴散方程的解</vt:lpstr>
      <vt:lpstr>擴散方程的解</vt:lpstr>
      <vt:lpstr>擴散方程的解</vt:lpstr>
      <vt:lpstr>擴散方程的解</vt:lpstr>
      <vt:lpstr>擴散方程的解</vt:lpstr>
      <vt:lpstr>擴散方程的解</vt:lpstr>
      <vt:lpstr>擴散方程的解</vt:lpstr>
      <vt:lpstr>擴散方程的解</vt:lpstr>
      <vt:lpstr>擴散方程的解</vt:lpstr>
      <vt:lpstr>擴散方程的解</vt:lpstr>
      <vt:lpstr>其他參考資料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Cheng-You Ho</dc:creator>
  <cp:lastModifiedBy>Cheng-You Ho</cp:lastModifiedBy>
  <cp:revision>38</cp:revision>
  <dcterms:created xsi:type="dcterms:W3CDTF">2023-07-16T09:58:54Z</dcterms:created>
  <dcterms:modified xsi:type="dcterms:W3CDTF">2025-07-29T10:06:05Z</dcterms:modified>
</cp:coreProperties>
</file>